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08996-EAF3-4781-8CE6-0BFDDE2293F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254D-2976-448F-BD2D-2F8508B7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4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08996-EAF3-4781-8CE6-0BFDDE2293F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254D-2976-448F-BD2D-2F8508B7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1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08996-EAF3-4781-8CE6-0BFDDE2293F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254D-2976-448F-BD2D-2F8508B7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2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08996-EAF3-4781-8CE6-0BFDDE2293F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254D-2976-448F-BD2D-2F8508B7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3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08996-EAF3-4781-8CE6-0BFDDE2293F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254D-2976-448F-BD2D-2F8508B7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8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08996-EAF3-4781-8CE6-0BFDDE2293F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254D-2976-448F-BD2D-2F8508B7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3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08996-EAF3-4781-8CE6-0BFDDE2293F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254D-2976-448F-BD2D-2F8508B7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4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08996-EAF3-4781-8CE6-0BFDDE2293F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254D-2976-448F-BD2D-2F8508B7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6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08996-EAF3-4781-8CE6-0BFDDE2293F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254D-2976-448F-BD2D-2F8508B7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2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08996-EAF3-4781-8CE6-0BFDDE2293F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254D-2976-448F-BD2D-2F8508B7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8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08996-EAF3-4781-8CE6-0BFDDE2293F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254D-2976-448F-BD2D-2F8508B7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71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08996-EAF3-4781-8CE6-0BFDDE2293F9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254D-2976-448F-BD2D-2F8508B7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7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49" y="3343434"/>
            <a:ext cx="4750724" cy="3514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475" y="742950"/>
            <a:ext cx="9144000" cy="28289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декабря – </a:t>
            </a:r>
            <a:r>
              <a:rPr lang="ru-RU" sz="5400" b="1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борьбы с коррупцией</a:t>
            </a:r>
            <a:endParaRPr lang="ru-RU" b="1" dirty="0">
              <a:solidFill>
                <a:srgbClr val="361F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5" y="139926"/>
            <a:ext cx="4238625" cy="1917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26"/>
            <a:ext cx="4238625" cy="191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4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29" y="2219498"/>
            <a:ext cx="8246226" cy="46385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695" y="124692"/>
            <a:ext cx="11687694" cy="6052272"/>
          </a:xfrm>
        </p:spPr>
        <p:txBody>
          <a:bodyPr/>
          <a:lstStyle/>
          <a:p>
            <a:pPr marL="0" indent="457200" algn="just">
              <a:lnSpc>
                <a:spcPct val="114000"/>
              </a:lnSpc>
              <a:buNone/>
            </a:pPr>
            <a:r>
              <a:rPr lang="ru-RU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Уголовно-процессуальном кодексе РФ </a:t>
            </a:r>
            <a:r>
              <a:rPr lang="ru-RU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упрощался порядок привлечения к уголовной ответственности депутатов, судей и ряда категорий лиц, в отношении которых применяется особый порядок производства по уголовным делам. Также было усилено уголовное наказание за коррупцию.</a:t>
            </a:r>
          </a:p>
        </p:txBody>
      </p:sp>
    </p:spTree>
    <p:extLst>
      <p:ext uri="{BB962C8B-B14F-4D97-AF65-F5344CB8AC3E}">
        <p14:creationId xmlns:p14="http://schemas.microsoft.com/office/powerpoint/2010/main" val="239261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697" y="182880"/>
            <a:ext cx="11396749" cy="648392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b="1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почитаем интересные факты!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исследования установили, что во время борьбы с коррупцией доходы государства могут увеличиваться в 4 раза (в долгосрочной перспективе), бизнес способен развиваться интенсивнее на 3%, а уровень детской смертности может снизиться на 75%.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Верховного Суда РФ, за 1 полугодие 2012 г. более 1300 граждан были осуждены за дачу взятки и 544 должностных лица за ее </a:t>
            </a:r>
            <a:r>
              <a:rPr lang="ru-RU" sz="2600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международной организации </a:t>
            </a:r>
            <a:r>
              <a:rPr lang="ru-RU" sz="2600" dirty="0" err="1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  <a:r>
              <a:rPr lang="ru-RU" sz="2600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600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2014 год, из 174 стран самое низкое проявление коррупции установлено в Дании. Россия занимала 136-е место (в 2012 году – 133-я позиция из 180 стран, а в 2011 году – 143-я из 183). У Украины 142-е место, она считается самой коррумпированной в Европе. 174-ю позицию в рейтинге разделили Сомали и Северная Корея.</a:t>
            </a:r>
            <a:endParaRPr lang="ru-RU" sz="2600" b="1" dirty="0">
              <a:solidFill>
                <a:srgbClr val="361F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48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523702"/>
            <a:ext cx="6400800" cy="5885411"/>
          </a:xfrm>
        </p:spPr>
        <p:txBody>
          <a:bodyPr/>
          <a:lstStyle/>
          <a:p>
            <a:pPr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издания </a:t>
            </a:r>
            <a:r>
              <a:rPr lang="ru-RU" dirty="0" err="1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</a:t>
            </a:r>
            <a:r>
              <a:rPr lang="ru-RU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Beast</a:t>
            </a:r>
            <a:r>
              <a:rPr lang="ru-RU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Узбекистан в 2011 году занимал 1-е место в области коррупции, а согласно </a:t>
            </a:r>
            <a:r>
              <a:rPr lang="ru-RU" dirty="0" err="1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  <a:r>
              <a:rPr lang="ru-RU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2012 год, он находился на 7 месте.</a:t>
            </a:r>
          </a:p>
          <a:p>
            <a:pPr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низкий уровень коррупции зафиксирован в Новой Зеландии, Дании и </a:t>
            </a:r>
            <a:r>
              <a:rPr lang="ru-RU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Швеции.</a:t>
            </a:r>
          </a:p>
          <a:p>
            <a:pPr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Петром I была создана специальная служба – фискальная, деятельность которой заключалась в выявлении взяток.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1" y="1080647"/>
            <a:ext cx="5521529" cy="452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8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950" y="482138"/>
            <a:ext cx="6550428" cy="589372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неслыханное и безнравственное проявление коррупции зафиксировано в Зимбабве. Там во время принятия родов акушеры штрафуют женщин, которые кричат в процессе схваток. Каждый крик равняется 5 долларам. При этом необходимо учесть, что за роды также установлена плата в 50 долларов.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 триллиона долларов составляет общий объем взяток во всех странах мира. Такие данные приводит Всемирный банк.</a:t>
            </a:r>
            <a:endParaRPr lang="ru-RU" dirty="0">
              <a:solidFill>
                <a:srgbClr val="361F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46" y="0"/>
            <a:ext cx="4521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7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5154" y="487276"/>
            <a:ext cx="9232825" cy="18735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361F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61" y="1220310"/>
            <a:ext cx="7581209" cy="56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5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5" y="314325"/>
            <a:ext cx="11382375" cy="6229350"/>
          </a:xfrm>
        </p:spPr>
        <p:txBody>
          <a:bodyPr/>
          <a:lstStyle/>
          <a:p>
            <a:pPr marL="0" indent="4572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борьбы с коррупцией (</a:t>
            </a:r>
            <a:r>
              <a:rPr lang="ru-RU" sz="3200" dirty="0" err="1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3200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Anti-Corruption</a:t>
            </a:r>
            <a:r>
              <a:rPr lang="ru-RU" sz="3200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ru-RU" sz="3200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отмечается ежегодно 9 декабря по инициативе Организации Объединенных Наций.</a:t>
            </a: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день, 9 декабря 2003 года, в мексиканском городе </a:t>
            </a:r>
            <a:r>
              <a:rPr lang="ru-RU" sz="3200" dirty="0" err="1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Мерида</a:t>
            </a:r>
            <a:r>
              <a:rPr lang="ru-RU" sz="3200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политической конференции высокого уровня была открыта для подписания Конвенция ООН против коррупции (принята Генеральной ассамблеей ООН 31 октября 2003 года).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92" y="4260860"/>
            <a:ext cx="3489439" cy="259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9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1150"/>
            <a:ext cx="11449050" cy="4351338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4000"/>
              </a:lnSpc>
              <a:buNone/>
            </a:pPr>
            <a:r>
              <a:rPr lang="ru-RU" sz="3200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имеет много разновидностей: взяточничество, незаконное присвоение товаров и услуг, предназначенных для общественного потребления, кумовство (когда при приеме на работу предпочтение отдается членам семьи), оказание влияния при выработке законов и правил в целях получения личной выгоды – все это распространенные примеры правонарушений и должностных преступлений.</a:t>
            </a:r>
            <a:endParaRPr lang="ru-RU" sz="3200" dirty="0">
              <a:solidFill>
                <a:srgbClr val="361F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81" y="3762704"/>
            <a:ext cx="4129088" cy="30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8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71449"/>
            <a:ext cx="11430000" cy="4257675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14000"/>
              </a:lnSpc>
              <a:buNone/>
            </a:pPr>
            <a:r>
              <a:rPr lang="ru-RU" sz="3000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мешает бизнесу, который не может успешно развиваться в коррумпированной системе, что ведет к сокращению общего богатства страны. Она влечет за собой сокращение объема денежных средств, которые правительство должно выплачивать трудящимся. Коррупция приводит к тому, что деньги, выделяемые государством на оказание социальных услуг, не используются должным образом. Коррупция подрывает доверие к правительству.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7" y="3916561"/>
            <a:ext cx="5229225" cy="294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6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2173856" cy="63912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390" y="1257300"/>
            <a:ext cx="11649075" cy="3705225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45720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оценкам Всемирного банка, ежегодно в мире расточительно расходуется один триллион долларов.</a:t>
            </a:r>
          </a:p>
          <a:p>
            <a:pPr marL="0" indent="45720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Международного валютного фонда, коррупция ежегодно стоит мировой экономике порядка 1,5 триллиона долларов, или 2% от глобального ВВП.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очень много, не правда ли?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3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711200"/>
            <a:ext cx="11277600" cy="5308600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в числе первых стран подписала Конвенцию Организации Объединенных Наций против коррупции. Как подчеркнул в выступлении на форуме глава российской делегации Заместитель министра иностранных дел Российской Федерации Алексей Мешков, </a:t>
            </a:r>
            <a:r>
              <a:rPr lang="ru-RU" i="1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ведёт с коррупцией бескомпромиссную борьбу и готова к конструктивному взаимодействию на антикоррупционном фронте со всеми государствами и соответствующими международными организациями»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Конвенцию Организации Объединенных Наций против коррупции Российская Федерация ратифицировала в марте 2006 года (Федеральный закон от 08 марта 2006 года № 40-ФЗ «О ратификации Конвенции Организации Объединенных Наций против коррупции»).</a:t>
            </a:r>
            <a:endParaRPr lang="ru-RU" dirty="0">
              <a:solidFill>
                <a:srgbClr val="361F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6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74074" y="0"/>
            <a:ext cx="11388436" cy="5769639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4000"/>
              </a:lnSpc>
              <a:buNone/>
            </a:pPr>
            <a:r>
              <a:rPr lang="ru-RU" b="1" i="1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</a:t>
            </a:r>
            <a:r>
              <a:rPr lang="ru-RU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сложное социальное, экономическое и политическое явление, которое, в той или иной степени, затрагивает все страны, вне зависимости от уровня развития. Она замедляет экономическое развитие общества и подрывает государственные устои. </a:t>
            </a:r>
          </a:p>
          <a:p>
            <a:pPr marL="0" indent="457200" algn="just">
              <a:lnSpc>
                <a:spcPct val="114000"/>
              </a:lnSpc>
              <a:buNone/>
            </a:pPr>
            <a:r>
              <a:rPr lang="ru-RU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существует четкое определение понятия «коррупция», установленное законом. Определение понятия «коррупция» приведено в Федеральном законе от 25.12.2008 N 273-ФЗ «О противодействии коррупции».</a:t>
            </a:r>
            <a:endParaRPr lang="ru-RU" dirty="0">
              <a:solidFill>
                <a:srgbClr val="361F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52" y="3557847"/>
            <a:ext cx="5866939" cy="33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9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53" y="1612669"/>
            <a:ext cx="5213047" cy="372360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7132321" cy="6857999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b="1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что же такое коррупция: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Коррупцией считается </a:t>
            </a:r>
            <a:r>
              <a:rPr lang="ru-RU" sz="2600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лицами, а также совершение указанных деяний от имени или в интересах юридического лица. </a:t>
            </a:r>
            <a:endParaRPr lang="ru-RU" sz="2600" dirty="0">
              <a:solidFill>
                <a:srgbClr val="361F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4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505" y="157942"/>
            <a:ext cx="11845637" cy="6019021"/>
          </a:xfrm>
        </p:spPr>
        <p:txBody>
          <a:bodyPr/>
          <a:lstStyle/>
          <a:p>
            <a:pPr marL="0" indent="457200" algn="just">
              <a:buNone/>
            </a:pPr>
            <a:r>
              <a:rPr lang="ru-RU" b="1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</a:t>
            </a:r>
            <a:r>
              <a:rPr lang="ru-RU" b="1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противодействии </a:t>
            </a:r>
            <a:r>
              <a:rPr lang="ru-RU" b="1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коррупции» </a:t>
            </a:r>
            <a:r>
              <a:rPr lang="ru-RU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(2008) установлены правовые и организационные основы предупреждения коррупции. Документ постоянно дополняется, последние изменения в него были внесены федеральным законом от </a:t>
            </a:r>
            <a:r>
              <a:rPr lang="ru-RU" dirty="0" smtClean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мая 2021 </a:t>
            </a:r>
            <a:r>
              <a:rPr lang="ru-RU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 </a:t>
            </a:r>
            <a:endParaRPr lang="ru-RU" dirty="0" smtClean="0">
              <a:solidFill>
                <a:srgbClr val="361F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dirty="0">
                <a:solidFill>
                  <a:srgbClr val="361F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обязал чиновников предоставлять работодателю сведения о своих доходах, имуществе и обязательствах имущественного характера, и о доходах членов своей семьи – супруги (супруга) и несовершеннолетних детей. Ограничения, запреты и обязанности были распространены на сотрудников милиции (ныне полиция), прокуратуры, органов внутренних дел РФ, органов федеральной службы безопасности, таможенных органов РФ и военнослужащих.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47" y="4163290"/>
            <a:ext cx="4311535" cy="26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3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724</Words>
  <Application>Microsoft Office PowerPoint</Application>
  <PresentationFormat>Широкоэкранный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9 декабря – Международный День борьбы с коррупцией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2021-11-29T09:58:15Z</dcterms:created>
  <dcterms:modified xsi:type="dcterms:W3CDTF">2022-11-03T10:46:39Z</dcterms:modified>
</cp:coreProperties>
</file>