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2" d="100"/>
          <a:sy n="82" d="100"/>
        </p:scale>
        <p:origin x="-15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Office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Office_Excel5.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style val="14"/>
  <c:chart>
    <c:autoTitleDeleted val="1"/>
    <c:plotArea>
      <c:layout>
        <c:manualLayout>
          <c:layoutTarget val="inner"/>
          <c:xMode val="edge"/>
          <c:yMode val="edge"/>
          <c:x val="0.11355792851691668"/>
          <c:y val="8.7281426220159997E-2"/>
          <c:w val="0.69470227365885129"/>
          <c:h val="0.81351072184787387"/>
        </c:manualLayout>
      </c:layout>
      <c:barChart>
        <c:barDir val="col"/>
        <c:grouping val="clustered"/>
        <c:ser>
          <c:idx val="0"/>
          <c:order val="0"/>
          <c:tx>
            <c:strRef>
              <c:f>Лист1!$B$1</c:f>
              <c:strCache>
                <c:ptCount val="1"/>
                <c:pt idx="0">
                  <c:v>5 - 7 классы</c:v>
                </c:pt>
              </c:strCache>
            </c:strRef>
          </c:tx>
          <c:spPr>
            <a:solidFill>
              <a:srgbClr val="0070C0"/>
            </a:solidFill>
          </c:spPr>
          <c:cat>
            <c:strRef>
              <c:f>Лист1!$A$2:$A$4</c:f>
              <c:strCache>
                <c:ptCount val="3"/>
                <c:pt idx="0">
                  <c:v>Да</c:v>
                </c:pt>
                <c:pt idx="1">
                  <c:v>Нет</c:v>
                </c:pt>
                <c:pt idx="2">
                  <c:v>Не  очень</c:v>
                </c:pt>
              </c:strCache>
            </c:strRef>
          </c:cat>
          <c:val>
            <c:numRef>
              <c:f>Лист1!$B$2:$B$4</c:f>
              <c:numCache>
                <c:formatCode>0%</c:formatCode>
                <c:ptCount val="3"/>
                <c:pt idx="0">
                  <c:v>0.26</c:v>
                </c:pt>
                <c:pt idx="1">
                  <c:v>5.0000000000000024E-2</c:v>
                </c:pt>
                <c:pt idx="2">
                  <c:v>0.69000000000000061</c:v>
                </c:pt>
              </c:numCache>
            </c:numRef>
          </c:val>
        </c:ser>
        <c:ser>
          <c:idx val="1"/>
          <c:order val="1"/>
          <c:tx>
            <c:strRef>
              <c:f>Лист1!$C$1</c:f>
              <c:strCache>
                <c:ptCount val="1"/>
                <c:pt idx="0">
                  <c:v>8 - 9 классы</c:v>
                </c:pt>
              </c:strCache>
            </c:strRef>
          </c:tx>
          <c:spPr>
            <a:solidFill>
              <a:srgbClr val="FFFF00"/>
            </a:solidFill>
          </c:spPr>
          <c:cat>
            <c:strRef>
              <c:f>Лист1!$A$2:$A$4</c:f>
              <c:strCache>
                <c:ptCount val="3"/>
                <c:pt idx="0">
                  <c:v>Да</c:v>
                </c:pt>
                <c:pt idx="1">
                  <c:v>Нет</c:v>
                </c:pt>
                <c:pt idx="2">
                  <c:v>Не  очень</c:v>
                </c:pt>
              </c:strCache>
            </c:strRef>
          </c:cat>
          <c:val>
            <c:numRef>
              <c:f>Лист1!$C$2:$C$4</c:f>
              <c:numCache>
                <c:formatCode>0%</c:formatCode>
                <c:ptCount val="3"/>
                <c:pt idx="0">
                  <c:v>0.44000000000000006</c:v>
                </c:pt>
                <c:pt idx="1">
                  <c:v>5.0000000000000024E-2</c:v>
                </c:pt>
                <c:pt idx="2">
                  <c:v>0.56999999999999995</c:v>
                </c:pt>
              </c:numCache>
            </c:numRef>
          </c:val>
        </c:ser>
        <c:ser>
          <c:idx val="2"/>
          <c:order val="2"/>
          <c:tx>
            <c:strRef>
              <c:f>Лист1!$D$1</c:f>
              <c:strCache>
                <c:ptCount val="1"/>
                <c:pt idx="0">
                  <c:v>10 - 11 классы</c:v>
                </c:pt>
              </c:strCache>
            </c:strRef>
          </c:tx>
          <c:spPr>
            <a:solidFill>
              <a:srgbClr val="FF0000"/>
            </a:solidFill>
          </c:spPr>
          <c:cat>
            <c:strRef>
              <c:f>Лист1!$A$2:$A$4</c:f>
              <c:strCache>
                <c:ptCount val="3"/>
                <c:pt idx="0">
                  <c:v>Да</c:v>
                </c:pt>
                <c:pt idx="1">
                  <c:v>Нет</c:v>
                </c:pt>
                <c:pt idx="2">
                  <c:v>Не  очень</c:v>
                </c:pt>
              </c:strCache>
            </c:strRef>
          </c:cat>
          <c:val>
            <c:numRef>
              <c:f>Лист1!$D$2:$D$4</c:f>
              <c:numCache>
                <c:formatCode>0%</c:formatCode>
                <c:ptCount val="3"/>
                <c:pt idx="0">
                  <c:v>0.23</c:v>
                </c:pt>
                <c:pt idx="1">
                  <c:v>5.0000000000000024E-2</c:v>
                </c:pt>
                <c:pt idx="2">
                  <c:v>0.72000000000000064</c:v>
                </c:pt>
              </c:numCache>
            </c:numRef>
          </c:val>
        </c:ser>
        <c:axId val="32597888"/>
        <c:axId val="33167232"/>
      </c:barChart>
      <c:catAx>
        <c:axId val="32597888"/>
        <c:scaling>
          <c:orientation val="minMax"/>
        </c:scaling>
        <c:axPos val="b"/>
        <c:tickLblPos val="nextTo"/>
        <c:crossAx val="33167232"/>
        <c:crosses val="autoZero"/>
        <c:auto val="1"/>
        <c:lblAlgn val="ctr"/>
        <c:lblOffset val="100"/>
      </c:catAx>
      <c:valAx>
        <c:axId val="33167232"/>
        <c:scaling>
          <c:orientation val="minMax"/>
        </c:scaling>
        <c:delete val="1"/>
        <c:axPos val="l"/>
        <c:majorGridlines/>
        <c:numFmt formatCode="0%" sourceLinked="1"/>
        <c:tickLblPos val="none"/>
        <c:crossAx val="32597888"/>
        <c:crosses val="autoZero"/>
        <c:crossBetween val="between"/>
      </c:valAx>
    </c:plotArea>
    <c:legend>
      <c:legendPos val="r"/>
      <c:layout>
        <c:manualLayout>
          <c:xMode val="edge"/>
          <c:yMode val="edge"/>
          <c:x val="0.81823327525894785"/>
          <c:y val="0.38751723369006519"/>
          <c:w val="0.16722178775808338"/>
          <c:h val="0.1740004167166517"/>
        </c:manualLayout>
      </c:layout>
    </c:legend>
    <c:plotVisOnly val="1"/>
  </c:chart>
  <c:spPr>
    <a:solidFill>
      <a:schemeClr val="bg1"/>
    </a:solidFill>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plotArea>
      <c:layout>
        <c:manualLayout>
          <c:layoutTarget val="inner"/>
          <c:xMode val="edge"/>
          <c:yMode val="edge"/>
          <c:x val="9.6345387382132788E-2"/>
          <c:y val="4.8997970155743649E-2"/>
          <c:w val="0.64684451756963812"/>
          <c:h val="0.76230297416031567"/>
        </c:manualLayout>
      </c:layout>
      <c:barChart>
        <c:barDir val="col"/>
        <c:grouping val="clustered"/>
        <c:ser>
          <c:idx val="0"/>
          <c:order val="0"/>
          <c:tx>
            <c:strRef>
              <c:f>Лист1!$B$1</c:f>
              <c:strCache>
                <c:ptCount val="1"/>
                <c:pt idx="0">
                  <c:v>5 - 7 классы</c:v>
                </c:pt>
              </c:strCache>
            </c:strRef>
          </c:tx>
          <c:spPr>
            <a:solidFill>
              <a:srgbClr val="0070C0"/>
            </a:solidFill>
          </c:spPr>
          <c:cat>
            <c:strRef>
              <c:f>Лист1!$A$2:$A$3</c:f>
              <c:strCache>
                <c:ptCount val="2"/>
                <c:pt idx="0">
                  <c:v>Надо хранить</c:v>
                </c:pt>
                <c:pt idx="1">
                  <c:v>Не надо хранить</c:v>
                </c:pt>
              </c:strCache>
            </c:strRef>
          </c:cat>
          <c:val>
            <c:numRef>
              <c:f>Лист1!$B$2:$B$3</c:f>
              <c:numCache>
                <c:formatCode>0%</c:formatCode>
                <c:ptCount val="2"/>
                <c:pt idx="0">
                  <c:v>0.96000000000000063</c:v>
                </c:pt>
                <c:pt idx="1">
                  <c:v>4.0000000000000022E-2</c:v>
                </c:pt>
              </c:numCache>
            </c:numRef>
          </c:val>
        </c:ser>
        <c:ser>
          <c:idx val="1"/>
          <c:order val="1"/>
          <c:tx>
            <c:strRef>
              <c:f>Лист1!$C$1</c:f>
              <c:strCache>
                <c:ptCount val="1"/>
                <c:pt idx="0">
                  <c:v>8 - 9 классы</c:v>
                </c:pt>
              </c:strCache>
            </c:strRef>
          </c:tx>
          <c:spPr>
            <a:solidFill>
              <a:srgbClr val="FFFF00"/>
            </a:solidFill>
          </c:spPr>
          <c:cat>
            <c:strRef>
              <c:f>Лист1!$A$2:$A$3</c:f>
              <c:strCache>
                <c:ptCount val="2"/>
                <c:pt idx="0">
                  <c:v>Надо хранить</c:v>
                </c:pt>
                <c:pt idx="1">
                  <c:v>Не надо хранить</c:v>
                </c:pt>
              </c:strCache>
            </c:strRef>
          </c:cat>
          <c:val>
            <c:numRef>
              <c:f>Лист1!$C$2:$C$3</c:f>
              <c:numCache>
                <c:formatCode>0%</c:formatCode>
                <c:ptCount val="2"/>
                <c:pt idx="0">
                  <c:v>0.93</c:v>
                </c:pt>
                <c:pt idx="1">
                  <c:v>7.0000000000000021E-2</c:v>
                </c:pt>
              </c:numCache>
            </c:numRef>
          </c:val>
        </c:ser>
        <c:ser>
          <c:idx val="2"/>
          <c:order val="2"/>
          <c:tx>
            <c:strRef>
              <c:f>Лист1!$D$1</c:f>
              <c:strCache>
                <c:ptCount val="1"/>
                <c:pt idx="0">
                  <c:v>10 - 11 классы</c:v>
                </c:pt>
              </c:strCache>
            </c:strRef>
          </c:tx>
          <c:spPr>
            <a:solidFill>
              <a:srgbClr val="FF0000"/>
            </a:solidFill>
          </c:spPr>
          <c:cat>
            <c:strRef>
              <c:f>Лист1!$A$2:$A$3</c:f>
              <c:strCache>
                <c:ptCount val="2"/>
                <c:pt idx="0">
                  <c:v>Надо хранить</c:v>
                </c:pt>
                <c:pt idx="1">
                  <c:v>Не надо хранить</c:v>
                </c:pt>
              </c:strCache>
            </c:strRef>
          </c:cat>
          <c:val>
            <c:numRef>
              <c:f>Лист1!$D$2:$D$3</c:f>
              <c:numCache>
                <c:formatCode>0%</c:formatCode>
                <c:ptCount val="2"/>
                <c:pt idx="0">
                  <c:v>0.97000000000000064</c:v>
                </c:pt>
                <c:pt idx="1">
                  <c:v>3.0000000000000002E-2</c:v>
                </c:pt>
              </c:numCache>
            </c:numRef>
          </c:val>
        </c:ser>
        <c:axId val="56339840"/>
        <c:axId val="60094720"/>
      </c:barChart>
      <c:catAx>
        <c:axId val="56339840"/>
        <c:scaling>
          <c:orientation val="minMax"/>
        </c:scaling>
        <c:axPos val="b"/>
        <c:tickLblPos val="nextTo"/>
        <c:crossAx val="60094720"/>
        <c:crosses val="autoZero"/>
        <c:auto val="1"/>
        <c:lblAlgn val="ctr"/>
        <c:lblOffset val="100"/>
      </c:catAx>
      <c:valAx>
        <c:axId val="60094720"/>
        <c:scaling>
          <c:orientation val="minMax"/>
        </c:scaling>
        <c:axPos val="l"/>
        <c:majorGridlines/>
        <c:numFmt formatCode="0%" sourceLinked="1"/>
        <c:tickLblPos val="nextTo"/>
        <c:crossAx val="56339840"/>
        <c:crosses val="autoZero"/>
        <c:crossBetween val="between"/>
      </c:valAx>
    </c:plotArea>
    <c:legend>
      <c:legendPos val="r"/>
      <c:layout>
        <c:manualLayout>
          <c:xMode val="edge"/>
          <c:yMode val="edge"/>
          <c:x val="0.80594908223536765"/>
          <c:y val="0.38547447611829527"/>
          <c:w val="0.16972808747165324"/>
          <c:h val="0.19340014316392362"/>
        </c:manualLayout>
      </c:layout>
      <c:txPr>
        <a:bodyPr/>
        <a:lstStyle/>
        <a:p>
          <a:pPr>
            <a:defRPr>
              <a:solidFill>
                <a:sysClr val="windowText" lastClr="000000"/>
              </a:solidFill>
            </a:defRPr>
          </a:pPr>
          <a:endParaRPr lang="ru-RU"/>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chart>
    <c:plotArea>
      <c:layout>
        <c:manualLayout>
          <c:layoutTarget val="inner"/>
          <c:xMode val="edge"/>
          <c:yMode val="edge"/>
          <c:x val="9.4329824751531899E-2"/>
          <c:y val="0.10299282095907014"/>
          <c:w val="0.67457373945301768"/>
          <c:h val="0.74027314834089963"/>
        </c:manualLayout>
      </c:layout>
      <c:barChart>
        <c:barDir val="col"/>
        <c:grouping val="clustered"/>
        <c:ser>
          <c:idx val="0"/>
          <c:order val="0"/>
          <c:tx>
            <c:strRef>
              <c:f>Лист1!$B$1</c:f>
              <c:strCache>
                <c:ptCount val="1"/>
                <c:pt idx="0">
                  <c:v>5 - 7 классы</c:v>
                </c:pt>
              </c:strCache>
            </c:strRef>
          </c:tx>
          <c:spPr>
            <a:solidFill>
              <a:srgbClr val="0070C0"/>
            </a:solidFill>
          </c:spPr>
          <c:cat>
            <c:strRef>
              <c:f>Лист1!$A$2:$A$4</c:f>
              <c:strCache>
                <c:ptCount val="3"/>
                <c:pt idx="0">
                  <c:v>Да</c:v>
                </c:pt>
                <c:pt idx="1">
                  <c:v>Нет</c:v>
                </c:pt>
                <c:pt idx="2">
                  <c:v>Не очень</c:v>
                </c:pt>
              </c:strCache>
            </c:strRef>
          </c:cat>
          <c:val>
            <c:numRef>
              <c:f>Лист1!$B$2:$B$4</c:f>
              <c:numCache>
                <c:formatCode>0%</c:formatCode>
                <c:ptCount val="3"/>
                <c:pt idx="0">
                  <c:v>0.8</c:v>
                </c:pt>
                <c:pt idx="1">
                  <c:v>3.0000000000000002E-2</c:v>
                </c:pt>
                <c:pt idx="2">
                  <c:v>0.17</c:v>
                </c:pt>
              </c:numCache>
            </c:numRef>
          </c:val>
        </c:ser>
        <c:ser>
          <c:idx val="1"/>
          <c:order val="1"/>
          <c:tx>
            <c:strRef>
              <c:f>Лист1!$C$1</c:f>
              <c:strCache>
                <c:ptCount val="1"/>
                <c:pt idx="0">
                  <c:v>8 - 9 классы</c:v>
                </c:pt>
              </c:strCache>
            </c:strRef>
          </c:tx>
          <c:spPr>
            <a:solidFill>
              <a:srgbClr val="FFFF00"/>
            </a:solidFill>
          </c:spPr>
          <c:cat>
            <c:strRef>
              <c:f>Лист1!$A$2:$A$4</c:f>
              <c:strCache>
                <c:ptCount val="3"/>
                <c:pt idx="0">
                  <c:v>Да</c:v>
                </c:pt>
                <c:pt idx="1">
                  <c:v>Нет</c:v>
                </c:pt>
                <c:pt idx="2">
                  <c:v>Не очень</c:v>
                </c:pt>
              </c:strCache>
            </c:strRef>
          </c:cat>
          <c:val>
            <c:numRef>
              <c:f>Лист1!$C$2:$C$4</c:f>
              <c:numCache>
                <c:formatCode>0%</c:formatCode>
                <c:ptCount val="3"/>
                <c:pt idx="0">
                  <c:v>0.9</c:v>
                </c:pt>
                <c:pt idx="1">
                  <c:v>2.0000000000000011E-2</c:v>
                </c:pt>
                <c:pt idx="2">
                  <c:v>8.0000000000000043E-2</c:v>
                </c:pt>
              </c:numCache>
            </c:numRef>
          </c:val>
        </c:ser>
        <c:ser>
          <c:idx val="2"/>
          <c:order val="2"/>
          <c:tx>
            <c:strRef>
              <c:f>Лист1!$D$1</c:f>
              <c:strCache>
                <c:ptCount val="1"/>
                <c:pt idx="0">
                  <c:v>10 - 11 классы</c:v>
                </c:pt>
              </c:strCache>
            </c:strRef>
          </c:tx>
          <c:spPr>
            <a:solidFill>
              <a:srgbClr val="FF0000"/>
            </a:solidFill>
          </c:spPr>
          <c:cat>
            <c:strRef>
              <c:f>Лист1!$A$2:$A$4</c:f>
              <c:strCache>
                <c:ptCount val="3"/>
                <c:pt idx="0">
                  <c:v>Да</c:v>
                </c:pt>
                <c:pt idx="1">
                  <c:v>Нет</c:v>
                </c:pt>
                <c:pt idx="2">
                  <c:v>Не очень</c:v>
                </c:pt>
              </c:strCache>
            </c:strRef>
          </c:cat>
          <c:val>
            <c:numRef>
              <c:f>Лист1!$D$2:$D$4</c:f>
              <c:numCache>
                <c:formatCode>0%</c:formatCode>
                <c:ptCount val="3"/>
                <c:pt idx="0">
                  <c:v>0.84000000000000064</c:v>
                </c:pt>
                <c:pt idx="1">
                  <c:v>1.0000000000000005E-2</c:v>
                </c:pt>
                <c:pt idx="2">
                  <c:v>0.16</c:v>
                </c:pt>
              </c:numCache>
            </c:numRef>
          </c:val>
        </c:ser>
        <c:axId val="60821504"/>
        <c:axId val="60823808"/>
      </c:barChart>
      <c:catAx>
        <c:axId val="60821504"/>
        <c:scaling>
          <c:orientation val="minMax"/>
        </c:scaling>
        <c:axPos val="b"/>
        <c:tickLblPos val="nextTo"/>
        <c:crossAx val="60823808"/>
        <c:crosses val="autoZero"/>
        <c:auto val="1"/>
        <c:lblAlgn val="ctr"/>
        <c:lblOffset val="100"/>
      </c:catAx>
      <c:valAx>
        <c:axId val="60823808"/>
        <c:scaling>
          <c:orientation val="minMax"/>
        </c:scaling>
        <c:axPos val="l"/>
        <c:majorGridlines/>
        <c:numFmt formatCode="0%" sourceLinked="1"/>
        <c:tickLblPos val="nextTo"/>
        <c:crossAx val="60821504"/>
        <c:crosses val="autoZero"/>
        <c:crossBetween val="between"/>
      </c:valAx>
    </c:plotArea>
    <c:legend>
      <c:legendPos val="r"/>
      <c:layout>
        <c:manualLayout>
          <c:xMode val="edge"/>
          <c:yMode val="edge"/>
          <c:x val="0.82419507437338879"/>
          <c:y val="0.37170112654846327"/>
          <c:w val="0.15613206663263784"/>
          <c:h val="0.17708692915304486"/>
        </c:manualLayout>
      </c:layout>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ru-RU"/>
  <c:chart>
    <c:plotArea>
      <c:layout>
        <c:manualLayout>
          <c:layoutTarget val="inner"/>
          <c:xMode val="edge"/>
          <c:yMode val="edge"/>
          <c:x val="8.1663038157580733E-2"/>
          <c:y val="7.9463917227198033E-2"/>
          <c:w val="0.69021908719743352"/>
          <c:h val="0.7867421530986316"/>
        </c:manualLayout>
      </c:layout>
      <c:barChart>
        <c:barDir val="col"/>
        <c:grouping val="clustered"/>
        <c:ser>
          <c:idx val="0"/>
          <c:order val="0"/>
          <c:tx>
            <c:strRef>
              <c:f>Лист1!$B$1</c:f>
              <c:strCache>
                <c:ptCount val="1"/>
                <c:pt idx="0">
                  <c:v>5 - 7 классы</c:v>
                </c:pt>
              </c:strCache>
            </c:strRef>
          </c:tx>
          <c:spPr>
            <a:solidFill>
              <a:srgbClr val="0070C0"/>
            </a:solidFill>
          </c:spPr>
          <c:cat>
            <c:strRef>
              <c:f>Лист1!$A$2:$A$4</c:f>
              <c:strCache>
                <c:ptCount val="3"/>
                <c:pt idx="0">
                  <c:v>Да</c:v>
                </c:pt>
                <c:pt idx="1">
                  <c:v>Нет</c:v>
                </c:pt>
                <c:pt idx="2">
                  <c:v>Затрудняюсь ответить</c:v>
                </c:pt>
              </c:strCache>
            </c:strRef>
          </c:cat>
          <c:val>
            <c:numRef>
              <c:f>Лист1!$B$2:$B$4</c:f>
              <c:numCache>
                <c:formatCode>0%</c:formatCode>
                <c:ptCount val="3"/>
                <c:pt idx="0">
                  <c:v>0.67000000000000148</c:v>
                </c:pt>
                <c:pt idx="1">
                  <c:v>0.05</c:v>
                </c:pt>
                <c:pt idx="2">
                  <c:v>0.28000000000000008</c:v>
                </c:pt>
              </c:numCache>
            </c:numRef>
          </c:val>
        </c:ser>
        <c:ser>
          <c:idx val="1"/>
          <c:order val="1"/>
          <c:tx>
            <c:strRef>
              <c:f>Лист1!$C$1</c:f>
              <c:strCache>
                <c:ptCount val="1"/>
                <c:pt idx="0">
                  <c:v>8 - 9 классы</c:v>
                </c:pt>
              </c:strCache>
            </c:strRef>
          </c:tx>
          <c:spPr>
            <a:solidFill>
              <a:srgbClr val="FFFF00"/>
            </a:solidFill>
          </c:spPr>
          <c:cat>
            <c:strRef>
              <c:f>Лист1!$A$2:$A$4</c:f>
              <c:strCache>
                <c:ptCount val="3"/>
                <c:pt idx="0">
                  <c:v>Да</c:v>
                </c:pt>
                <c:pt idx="1">
                  <c:v>Нет</c:v>
                </c:pt>
                <c:pt idx="2">
                  <c:v>Затрудняюсь ответить</c:v>
                </c:pt>
              </c:strCache>
            </c:strRef>
          </c:cat>
          <c:val>
            <c:numRef>
              <c:f>Лист1!$C$2:$C$4</c:f>
              <c:numCache>
                <c:formatCode>0%</c:formatCode>
                <c:ptCount val="3"/>
                <c:pt idx="0">
                  <c:v>0.60000000000000064</c:v>
                </c:pt>
                <c:pt idx="1">
                  <c:v>0.05</c:v>
                </c:pt>
                <c:pt idx="2">
                  <c:v>0.35000000000000031</c:v>
                </c:pt>
              </c:numCache>
            </c:numRef>
          </c:val>
        </c:ser>
        <c:ser>
          <c:idx val="2"/>
          <c:order val="2"/>
          <c:tx>
            <c:strRef>
              <c:f>Лист1!$D$1</c:f>
              <c:strCache>
                <c:ptCount val="1"/>
                <c:pt idx="0">
                  <c:v>10 - 11 классы</c:v>
                </c:pt>
              </c:strCache>
            </c:strRef>
          </c:tx>
          <c:spPr>
            <a:solidFill>
              <a:srgbClr val="FF0000"/>
            </a:solidFill>
          </c:spPr>
          <c:cat>
            <c:strRef>
              <c:f>Лист1!$A$2:$A$4</c:f>
              <c:strCache>
                <c:ptCount val="3"/>
                <c:pt idx="0">
                  <c:v>Да</c:v>
                </c:pt>
                <c:pt idx="1">
                  <c:v>Нет</c:v>
                </c:pt>
                <c:pt idx="2">
                  <c:v>Затрудняюсь ответить</c:v>
                </c:pt>
              </c:strCache>
            </c:strRef>
          </c:cat>
          <c:val>
            <c:numRef>
              <c:f>Лист1!$D$2:$D$4</c:f>
              <c:numCache>
                <c:formatCode>0%</c:formatCode>
                <c:ptCount val="3"/>
                <c:pt idx="0">
                  <c:v>0.69000000000000061</c:v>
                </c:pt>
                <c:pt idx="1">
                  <c:v>0.12000000000000002</c:v>
                </c:pt>
                <c:pt idx="2">
                  <c:v>0.19</c:v>
                </c:pt>
              </c:numCache>
            </c:numRef>
          </c:val>
        </c:ser>
        <c:axId val="55282304"/>
        <c:axId val="55302784"/>
      </c:barChart>
      <c:catAx>
        <c:axId val="55282304"/>
        <c:scaling>
          <c:orientation val="minMax"/>
        </c:scaling>
        <c:axPos val="b"/>
        <c:tickLblPos val="nextTo"/>
        <c:crossAx val="55302784"/>
        <c:crosses val="autoZero"/>
        <c:auto val="1"/>
        <c:lblAlgn val="ctr"/>
        <c:lblOffset val="100"/>
      </c:catAx>
      <c:valAx>
        <c:axId val="55302784"/>
        <c:scaling>
          <c:orientation val="minMax"/>
        </c:scaling>
        <c:axPos val="l"/>
        <c:majorGridlines/>
        <c:numFmt formatCode="0%" sourceLinked="1"/>
        <c:tickLblPos val="nextTo"/>
        <c:crossAx val="55282304"/>
        <c:crosses val="autoZero"/>
        <c:crossBetween val="between"/>
      </c:valAx>
    </c:plotArea>
    <c:legend>
      <c:legendPos val="r"/>
      <c:layout/>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ru-RU"/>
  <c:style val="7"/>
  <c:chart>
    <c:plotArea>
      <c:layout>
        <c:manualLayout>
          <c:layoutTarget val="inner"/>
          <c:xMode val="edge"/>
          <c:yMode val="edge"/>
          <c:x val="7.3114044823999011E-2"/>
          <c:y val="7.3873003480521698E-2"/>
          <c:w val="0.72106440916996828"/>
          <c:h val="0.8320361712253983"/>
        </c:manualLayout>
      </c:layout>
      <c:barChart>
        <c:barDir val="col"/>
        <c:grouping val="clustered"/>
        <c:ser>
          <c:idx val="0"/>
          <c:order val="0"/>
          <c:tx>
            <c:strRef>
              <c:f>Лист1!$B$1</c:f>
              <c:strCache>
                <c:ptCount val="1"/>
                <c:pt idx="0">
                  <c:v>5 - 7 класс</c:v>
                </c:pt>
              </c:strCache>
            </c:strRef>
          </c:tx>
          <c:spPr>
            <a:solidFill>
              <a:srgbClr val="0070C0"/>
            </a:solidFill>
          </c:spPr>
          <c:cat>
            <c:strRef>
              <c:f>Лист1!$A$2:$A$4</c:f>
              <c:strCache>
                <c:ptCount val="3"/>
                <c:pt idx="0">
                  <c:v>Да</c:v>
                </c:pt>
                <c:pt idx="1">
                  <c:v>Нет</c:v>
                </c:pt>
                <c:pt idx="2">
                  <c:v>Не знаю</c:v>
                </c:pt>
              </c:strCache>
            </c:strRef>
          </c:cat>
          <c:val>
            <c:numRef>
              <c:f>Лист1!$B$2:$B$4</c:f>
              <c:numCache>
                <c:formatCode>0%</c:formatCode>
                <c:ptCount val="3"/>
                <c:pt idx="0">
                  <c:v>0.64000000000000123</c:v>
                </c:pt>
                <c:pt idx="1">
                  <c:v>0.17</c:v>
                </c:pt>
                <c:pt idx="2">
                  <c:v>0.19</c:v>
                </c:pt>
              </c:numCache>
            </c:numRef>
          </c:val>
        </c:ser>
        <c:ser>
          <c:idx val="1"/>
          <c:order val="1"/>
          <c:tx>
            <c:strRef>
              <c:f>Лист1!$C$1</c:f>
              <c:strCache>
                <c:ptCount val="1"/>
                <c:pt idx="0">
                  <c:v>8 - 9 класс</c:v>
                </c:pt>
              </c:strCache>
            </c:strRef>
          </c:tx>
          <c:spPr>
            <a:solidFill>
              <a:srgbClr val="FFFF00"/>
            </a:solidFill>
          </c:spPr>
          <c:cat>
            <c:strRef>
              <c:f>Лист1!$A$2:$A$4</c:f>
              <c:strCache>
                <c:ptCount val="3"/>
                <c:pt idx="0">
                  <c:v>Да</c:v>
                </c:pt>
                <c:pt idx="1">
                  <c:v>Нет</c:v>
                </c:pt>
                <c:pt idx="2">
                  <c:v>Не знаю</c:v>
                </c:pt>
              </c:strCache>
            </c:strRef>
          </c:cat>
          <c:val>
            <c:numRef>
              <c:f>Лист1!$C$2:$C$4</c:f>
              <c:numCache>
                <c:formatCode>0%</c:formatCode>
                <c:ptCount val="3"/>
                <c:pt idx="0">
                  <c:v>0.81</c:v>
                </c:pt>
                <c:pt idx="1">
                  <c:v>3.0000000000000002E-2</c:v>
                </c:pt>
                <c:pt idx="2">
                  <c:v>6.0000000000000032E-2</c:v>
                </c:pt>
              </c:numCache>
            </c:numRef>
          </c:val>
        </c:ser>
        <c:ser>
          <c:idx val="2"/>
          <c:order val="2"/>
          <c:tx>
            <c:strRef>
              <c:f>Лист1!$D$1</c:f>
              <c:strCache>
                <c:ptCount val="1"/>
                <c:pt idx="0">
                  <c:v>10 - 11 классы</c:v>
                </c:pt>
              </c:strCache>
            </c:strRef>
          </c:tx>
          <c:spPr>
            <a:solidFill>
              <a:srgbClr val="FF0000"/>
            </a:solidFill>
          </c:spPr>
          <c:cat>
            <c:strRef>
              <c:f>Лист1!$A$2:$A$4</c:f>
              <c:strCache>
                <c:ptCount val="3"/>
                <c:pt idx="0">
                  <c:v>Да</c:v>
                </c:pt>
                <c:pt idx="1">
                  <c:v>Нет</c:v>
                </c:pt>
                <c:pt idx="2">
                  <c:v>Не знаю</c:v>
                </c:pt>
              </c:strCache>
            </c:strRef>
          </c:cat>
          <c:val>
            <c:numRef>
              <c:f>Лист1!$D$2:$D$4</c:f>
              <c:numCache>
                <c:formatCode>0%</c:formatCode>
                <c:ptCount val="3"/>
                <c:pt idx="0">
                  <c:v>0.77000000000000124</c:v>
                </c:pt>
                <c:pt idx="1">
                  <c:v>7.0000000000000021E-2</c:v>
                </c:pt>
                <c:pt idx="2">
                  <c:v>0.16</c:v>
                </c:pt>
              </c:numCache>
            </c:numRef>
          </c:val>
        </c:ser>
        <c:axId val="60849152"/>
        <c:axId val="60868864"/>
      </c:barChart>
      <c:catAx>
        <c:axId val="60849152"/>
        <c:scaling>
          <c:orientation val="minMax"/>
        </c:scaling>
        <c:axPos val="b"/>
        <c:tickLblPos val="nextTo"/>
        <c:crossAx val="60868864"/>
        <c:crosses val="autoZero"/>
        <c:auto val="1"/>
        <c:lblAlgn val="ctr"/>
        <c:lblOffset val="100"/>
      </c:catAx>
      <c:valAx>
        <c:axId val="60868864"/>
        <c:scaling>
          <c:orientation val="minMax"/>
        </c:scaling>
        <c:axPos val="l"/>
        <c:majorGridlines/>
        <c:numFmt formatCode="0%" sourceLinked="1"/>
        <c:tickLblPos val="nextTo"/>
        <c:crossAx val="60849152"/>
        <c:crosses val="autoZero"/>
        <c:crossBetween val="between"/>
      </c:valAx>
    </c:plotArea>
    <c:legend>
      <c:legendPos val="r"/>
      <c:layout>
        <c:manualLayout>
          <c:xMode val="edge"/>
          <c:yMode val="edge"/>
          <c:x val="0.82730894956538392"/>
          <c:y val="0.35305400909393381"/>
          <c:w val="0.15500171931244924"/>
          <c:h val="0.20375113674171041"/>
        </c:manualLayout>
      </c:layout>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13E860-61DF-4DF0-BBB5-2E6DA74E9C76}" type="datetimeFigureOut">
              <a:rPr lang="ru-RU" smtClean="0"/>
              <a:t>18.04.2014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4136A1-DB78-49AD-ABF6-3080148BEBD7}"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634136A1-DB78-49AD-ABF6-3080148BEBD7}" type="slidenum">
              <a:rPr lang="ru-RU" smtClean="0"/>
              <a:t>5</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8D45E2B-5CED-469B-A1CD-FB7C8E358101}" type="datetimeFigureOut">
              <a:rPr lang="ru-RU" smtClean="0"/>
              <a:pPr/>
              <a:t>18.04.2014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3BEEEC1-1EA1-4E71-93CC-13EF7205CE33}"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8D45E2B-5CED-469B-A1CD-FB7C8E358101}" type="datetimeFigureOut">
              <a:rPr lang="ru-RU" smtClean="0"/>
              <a:pPr/>
              <a:t>18.04.2014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3BEEEC1-1EA1-4E71-93CC-13EF7205CE3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8D45E2B-5CED-469B-A1CD-FB7C8E358101}" type="datetimeFigureOut">
              <a:rPr lang="ru-RU" smtClean="0"/>
              <a:pPr/>
              <a:t>18.04.2014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3BEEEC1-1EA1-4E71-93CC-13EF7205CE3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8D45E2B-5CED-469B-A1CD-FB7C8E358101}" type="datetimeFigureOut">
              <a:rPr lang="ru-RU" smtClean="0"/>
              <a:pPr/>
              <a:t>18.04.2014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3BEEEC1-1EA1-4E71-93CC-13EF7205CE3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8D45E2B-5CED-469B-A1CD-FB7C8E358101}" type="datetimeFigureOut">
              <a:rPr lang="ru-RU" smtClean="0"/>
              <a:pPr/>
              <a:t>18.04.2014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3BEEEC1-1EA1-4E71-93CC-13EF7205CE33}"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8D45E2B-5CED-469B-A1CD-FB7C8E358101}" type="datetimeFigureOut">
              <a:rPr lang="ru-RU" smtClean="0"/>
              <a:pPr/>
              <a:t>18.04.2014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3BEEEC1-1EA1-4E71-93CC-13EF7205CE3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8D45E2B-5CED-469B-A1CD-FB7C8E358101}" type="datetimeFigureOut">
              <a:rPr lang="ru-RU" smtClean="0"/>
              <a:pPr/>
              <a:t>18.04.2014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3BEEEC1-1EA1-4E71-93CC-13EF7205CE3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8D45E2B-5CED-469B-A1CD-FB7C8E358101}" type="datetimeFigureOut">
              <a:rPr lang="ru-RU" smtClean="0"/>
              <a:pPr/>
              <a:t>18.04.2014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3BEEEC1-1EA1-4E71-93CC-13EF7205CE3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8D45E2B-5CED-469B-A1CD-FB7C8E358101}" type="datetimeFigureOut">
              <a:rPr lang="ru-RU" smtClean="0"/>
              <a:pPr/>
              <a:t>18.04.2014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3BEEEC1-1EA1-4E71-93CC-13EF7205CE3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8D45E2B-5CED-469B-A1CD-FB7C8E358101}" type="datetimeFigureOut">
              <a:rPr lang="ru-RU" smtClean="0"/>
              <a:pPr/>
              <a:t>18.04.2014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3BEEEC1-1EA1-4E71-93CC-13EF7205CE3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8D45E2B-5CED-469B-A1CD-FB7C8E358101}" type="datetimeFigureOut">
              <a:rPr lang="ru-RU" smtClean="0"/>
              <a:pPr/>
              <a:t>18.04.2014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3BEEEC1-1EA1-4E71-93CC-13EF7205CE33}"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D45E2B-5CED-469B-A1CD-FB7C8E358101}" type="datetimeFigureOut">
              <a:rPr lang="ru-RU" smtClean="0"/>
              <a:pPr/>
              <a:t>18.04.2014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EEEC1-1EA1-4E71-93CC-13EF7205CE3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9.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1142984"/>
            <a:ext cx="7772400" cy="1470025"/>
          </a:xfrm>
        </p:spPr>
        <p:txBody>
          <a:bodyPr>
            <a:normAutofit/>
          </a:bodyPr>
          <a:lstStyle/>
          <a:p>
            <a:r>
              <a:rPr lang="ru-RU" sz="6600" dirty="0" smtClean="0"/>
              <a:t>Блокада и мы.</a:t>
            </a:r>
            <a:endParaRPr lang="ru-RU" sz="6600" dirty="0"/>
          </a:p>
        </p:txBody>
      </p:sp>
      <p:sp>
        <p:nvSpPr>
          <p:cNvPr id="3" name="Подзаголовок 2"/>
          <p:cNvSpPr>
            <a:spLocks noGrp="1"/>
          </p:cNvSpPr>
          <p:nvPr>
            <p:ph type="subTitle" idx="1"/>
          </p:nvPr>
        </p:nvSpPr>
        <p:spPr>
          <a:xfrm>
            <a:off x="1785918" y="2928934"/>
            <a:ext cx="6772300" cy="2614634"/>
          </a:xfrm>
        </p:spPr>
        <p:txBody>
          <a:bodyPr>
            <a:normAutofit/>
          </a:bodyPr>
          <a:lstStyle/>
          <a:p>
            <a:pPr algn="r"/>
            <a:r>
              <a:rPr lang="ru-RU" sz="2000" dirty="0" smtClean="0">
                <a:solidFill>
                  <a:schemeClr val="tx1"/>
                </a:solidFill>
              </a:rPr>
              <a:t>Выполнила:</a:t>
            </a:r>
          </a:p>
          <a:p>
            <a:pPr algn="r"/>
            <a:r>
              <a:rPr lang="ru-RU" sz="2000" dirty="0" err="1" smtClean="0">
                <a:solidFill>
                  <a:schemeClr val="tx1"/>
                </a:solidFill>
              </a:rPr>
              <a:t>Базанова</a:t>
            </a:r>
            <a:r>
              <a:rPr lang="ru-RU" sz="2000" dirty="0" smtClean="0">
                <a:solidFill>
                  <a:schemeClr val="tx1"/>
                </a:solidFill>
              </a:rPr>
              <a:t> Елизавета</a:t>
            </a:r>
          </a:p>
          <a:p>
            <a:pPr algn="r"/>
            <a:r>
              <a:rPr lang="ru-RU" sz="2000" dirty="0" smtClean="0">
                <a:solidFill>
                  <a:schemeClr val="tx1"/>
                </a:solidFill>
              </a:rPr>
              <a:t>Ученица 9 А класса</a:t>
            </a:r>
          </a:p>
          <a:p>
            <a:pPr algn="r"/>
            <a:r>
              <a:rPr lang="ru-RU" sz="2000" dirty="0" smtClean="0">
                <a:solidFill>
                  <a:schemeClr val="tx1"/>
                </a:solidFill>
              </a:rPr>
              <a:t>Руководитель:</a:t>
            </a:r>
          </a:p>
          <a:p>
            <a:pPr algn="r"/>
            <a:r>
              <a:rPr lang="ru-RU" sz="2000" dirty="0" smtClean="0">
                <a:solidFill>
                  <a:schemeClr val="tx1"/>
                </a:solidFill>
              </a:rPr>
              <a:t>Арбузова Т.Г.</a:t>
            </a:r>
          </a:p>
          <a:p>
            <a:pPr algn="r"/>
            <a:endParaRPr lang="ru-RU" sz="2000" dirty="0">
              <a:solidFill>
                <a:schemeClr val="tx1"/>
              </a:solidFill>
            </a:endParaRPr>
          </a:p>
        </p:txBody>
      </p:sp>
      <p:sp>
        <p:nvSpPr>
          <p:cNvPr id="4" name="TextBox 3"/>
          <p:cNvSpPr txBox="1"/>
          <p:nvPr/>
        </p:nvSpPr>
        <p:spPr>
          <a:xfrm>
            <a:off x="5612096" y="214290"/>
            <a:ext cx="2817556" cy="523220"/>
          </a:xfrm>
          <a:prstGeom prst="rect">
            <a:avLst/>
          </a:prstGeom>
          <a:noFill/>
        </p:spPr>
        <p:txBody>
          <a:bodyPr wrap="square" rtlCol="0">
            <a:spAutoFit/>
          </a:bodyPr>
          <a:lstStyle/>
          <a:p>
            <a:r>
              <a:rPr lang="ru-RU" sz="1400" dirty="0" smtClean="0"/>
              <a:t>ГБОУ СОШ № 553 с углубленным </a:t>
            </a:r>
          </a:p>
          <a:p>
            <a:r>
              <a:rPr lang="ru-RU" sz="1400" dirty="0" smtClean="0"/>
              <a:t>изучением английского языка</a:t>
            </a:r>
            <a:endParaRPr lang="ru-RU" sz="1400" dirty="0"/>
          </a:p>
        </p:txBody>
      </p:sp>
      <p:pic>
        <p:nvPicPr>
          <p:cNvPr id="11266" name="Picture 2" descr="http://stat21.privet.ru/lr/0d03968de3de6fb0bae20a662988d042"/>
          <p:cNvPicPr>
            <a:picLocks noChangeAspect="1" noChangeArrowheads="1"/>
          </p:cNvPicPr>
          <p:nvPr/>
        </p:nvPicPr>
        <p:blipFill>
          <a:blip r:embed="rId2"/>
          <a:srcRect/>
          <a:stretch>
            <a:fillRect/>
          </a:stretch>
        </p:blipFill>
        <p:spPr bwMode="auto">
          <a:xfrm>
            <a:off x="571472" y="2928934"/>
            <a:ext cx="5000660" cy="338111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1143000"/>
          </a:xfrm>
        </p:spPr>
        <p:txBody>
          <a:bodyPr/>
          <a:lstStyle/>
          <a:p>
            <a:r>
              <a:rPr lang="ru-RU" dirty="0" smtClean="0"/>
              <a:t>Выводы</a:t>
            </a:r>
            <a:endParaRPr lang="ru-RU" dirty="0"/>
          </a:p>
        </p:txBody>
      </p:sp>
      <p:sp>
        <p:nvSpPr>
          <p:cNvPr id="3" name="Содержимое 2"/>
          <p:cNvSpPr>
            <a:spLocks noGrp="1"/>
          </p:cNvSpPr>
          <p:nvPr>
            <p:ph idx="1"/>
          </p:nvPr>
        </p:nvSpPr>
        <p:spPr>
          <a:xfrm>
            <a:off x="0" y="1214422"/>
            <a:ext cx="8929718" cy="5286412"/>
          </a:xfrm>
        </p:spPr>
        <p:txBody>
          <a:bodyPr>
            <a:normAutofit fontScale="47500" lnSpcReduction="20000"/>
          </a:bodyPr>
          <a:lstStyle/>
          <a:p>
            <a:pPr>
              <a:buNone/>
            </a:pPr>
            <a:r>
              <a:rPr lang="ru-RU" sz="3800" dirty="0" smtClean="0"/>
              <a:t>            Многие </a:t>
            </a:r>
            <a:r>
              <a:rPr lang="ru-RU" sz="3800" dirty="0" smtClean="0"/>
              <a:t>ребята уважительно относятся к Блокаде Ленинграда и Великой Отечественной Войне. Безусловно, есть дети, которым это неинтересно вообще. Достаточно большой процент ребят просто отмахиваются под предлогом «не знаю», «не уверен», «затрудняюсь ответить». Так же, меня расстроил низкий процент ответа на вопрос «в моей семье бережно хранят память об этих событиях». Это достаточно странно, ведь наши родители – приближенное поколение к Блокаде. Но, все же, большинство уважает, помнит, гордится! Это не может ни радовать.</a:t>
            </a:r>
          </a:p>
          <a:p>
            <a:pPr>
              <a:buNone/>
            </a:pPr>
            <a:r>
              <a:rPr lang="ru-RU" sz="3800" dirty="0" smtClean="0"/>
              <a:t>            Увидев </a:t>
            </a:r>
            <a:r>
              <a:rPr lang="ru-RU" sz="3800" dirty="0" smtClean="0"/>
              <a:t>достаточный интерес к этому вопросу, я считаю возможным улучшить внеклассную работу, помочь классным руководителям, сделать социальный проект. В него можно будет включить  листочки книги память нашей школы,  детские иллюстрации, крупицы семейных воспоминаний. Изменить подход к «блокадным» мероприятиям - добавить участие детей и педагогов, отстранить простые формальные беседы.</a:t>
            </a:r>
          </a:p>
          <a:p>
            <a:pPr>
              <a:buNone/>
            </a:pPr>
            <a:r>
              <a:rPr lang="ru-RU" sz="3800" dirty="0" smtClean="0"/>
              <a:t>             Сопоставление </a:t>
            </a:r>
            <a:r>
              <a:rPr lang="ru-RU" sz="3800" dirty="0" smtClean="0"/>
              <a:t>ученика, думающего о Блокаде, хоть чуть-чуть, и отрывки из дневников и документах о Блокаде могут повлиять на интерес к этому событию. Я думаю, что к школьникам нужно подходить с неформальной стороны – то есть, не проводить скучные лекции и беседы, безусловно, они интересны, но, далеко не всякий ученик захочет их слушать. Когда ребенок может сам увидеть, попробовать, найти, узнать ему гораздо интереснее. </a:t>
            </a:r>
          </a:p>
          <a:p>
            <a:pPr>
              <a:buNone/>
            </a:pP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428604"/>
            <a:ext cx="7858180" cy="4524315"/>
          </a:xfrm>
          <a:prstGeom prst="rect">
            <a:avLst/>
          </a:prstGeom>
          <a:noFill/>
        </p:spPr>
        <p:txBody>
          <a:bodyPr wrap="square" rtlCol="0">
            <a:spAutoFit/>
          </a:bodyPr>
          <a:lstStyle/>
          <a:p>
            <a:r>
              <a:rPr lang="ru-RU" sz="3600" dirty="0" smtClean="0"/>
              <a:t>Цель:</a:t>
            </a:r>
          </a:p>
          <a:p>
            <a:r>
              <a:rPr lang="ru-RU" sz="2400" dirty="0" smtClean="0"/>
              <a:t>Изучить </a:t>
            </a:r>
            <a:r>
              <a:rPr lang="ru-RU" sz="2400" dirty="0"/>
              <a:t>отношение моего поколения к Блокаде Ленинграда.</a:t>
            </a:r>
          </a:p>
          <a:p>
            <a:endParaRPr lang="ru-RU" sz="3600" dirty="0" smtClean="0"/>
          </a:p>
          <a:p>
            <a:r>
              <a:rPr lang="ru-RU" sz="3600" dirty="0" smtClean="0"/>
              <a:t>Задачи:</a:t>
            </a:r>
          </a:p>
          <a:p>
            <a:pPr lvl="0">
              <a:buFont typeface="Wingdings" pitchFamily="2" charset="2"/>
              <a:buChar char="ü"/>
            </a:pPr>
            <a:r>
              <a:rPr lang="ru-RU" sz="2400" dirty="0" smtClean="0"/>
              <a:t>Изучить </a:t>
            </a:r>
            <a:r>
              <a:rPr lang="ru-RU" sz="2400" dirty="0"/>
              <a:t>литературу по данной теме.</a:t>
            </a:r>
          </a:p>
          <a:p>
            <a:pPr lvl="0">
              <a:buFont typeface="Wingdings" pitchFamily="2" charset="2"/>
              <a:buChar char="ü"/>
            </a:pPr>
            <a:r>
              <a:rPr lang="ru-RU" sz="2400" dirty="0"/>
              <a:t>Составить и провести опрос среди учащихся.</a:t>
            </a:r>
          </a:p>
          <a:p>
            <a:pPr lvl="0">
              <a:buFont typeface="Wingdings" pitchFamily="2" charset="2"/>
              <a:buChar char="ü"/>
            </a:pPr>
            <a:r>
              <a:rPr lang="ru-RU" sz="2400" dirty="0"/>
              <a:t>Провести исследование с целью выяснить отношение молодежи к Блокаде.</a:t>
            </a:r>
          </a:p>
          <a:p>
            <a:r>
              <a:rPr lang="ru-RU" dirty="0"/>
              <a:t> </a:t>
            </a:r>
          </a:p>
          <a:p>
            <a:endParaRPr lang="ru-RU"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1538" y="785794"/>
            <a:ext cx="184731" cy="369332"/>
          </a:xfrm>
          <a:prstGeom prst="rect">
            <a:avLst/>
          </a:prstGeom>
          <a:noFill/>
        </p:spPr>
        <p:txBody>
          <a:bodyPr wrap="none" rtlCol="0">
            <a:spAutoFit/>
          </a:bodyPr>
          <a:lstStyle/>
          <a:p>
            <a:endParaRPr lang="ru-RU" dirty="0"/>
          </a:p>
        </p:txBody>
      </p:sp>
      <p:pic>
        <p:nvPicPr>
          <p:cNvPr id="1026" name="Picture 2" descr="http://i072.radikal.ru/1004/6c/2b0c9da150d4.jpg"/>
          <p:cNvPicPr>
            <a:picLocks noChangeAspect="1" noChangeArrowheads="1"/>
          </p:cNvPicPr>
          <p:nvPr/>
        </p:nvPicPr>
        <p:blipFill>
          <a:blip r:embed="rId2"/>
          <a:srcRect/>
          <a:stretch>
            <a:fillRect/>
          </a:stretch>
        </p:blipFill>
        <p:spPr bwMode="auto">
          <a:xfrm>
            <a:off x="357158" y="2000240"/>
            <a:ext cx="2000232" cy="2775832"/>
          </a:xfrm>
          <a:prstGeom prst="rect">
            <a:avLst/>
          </a:prstGeom>
          <a:noFill/>
        </p:spPr>
      </p:pic>
      <p:pic>
        <p:nvPicPr>
          <p:cNvPr id="1028" name="Picture 4" descr="http://www.gallart.ru/images/expozition/image_3715.jpg"/>
          <p:cNvPicPr>
            <a:picLocks noChangeAspect="1" noChangeArrowheads="1"/>
          </p:cNvPicPr>
          <p:nvPr/>
        </p:nvPicPr>
        <p:blipFill>
          <a:blip r:embed="rId3"/>
          <a:srcRect/>
          <a:stretch>
            <a:fillRect/>
          </a:stretch>
        </p:blipFill>
        <p:spPr bwMode="auto">
          <a:xfrm>
            <a:off x="6572264" y="285728"/>
            <a:ext cx="2335318" cy="1571636"/>
          </a:xfrm>
          <a:prstGeom prst="rect">
            <a:avLst/>
          </a:prstGeom>
          <a:noFill/>
        </p:spPr>
      </p:pic>
      <p:pic>
        <p:nvPicPr>
          <p:cNvPr id="1030" name="Picture 6" descr="http://img1.liveinternet.ru/images/attach/c/4/81/605/81605849_973595_tmp389B65.jpg"/>
          <p:cNvPicPr>
            <a:picLocks noChangeAspect="1" noChangeArrowheads="1"/>
          </p:cNvPicPr>
          <p:nvPr/>
        </p:nvPicPr>
        <p:blipFill>
          <a:blip r:embed="rId4"/>
          <a:srcRect/>
          <a:stretch>
            <a:fillRect/>
          </a:stretch>
        </p:blipFill>
        <p:spPr bwMode="auto">
          <a:xfrm>
            <a:off x="357158" y="214290"/>
            <a:ext cx="2714644" cy="1659665"/>
          </a:xfrm>
          <a:prstGeom prst="rect">
            <a:avLst/>
          </a:prstGeom>
          <a:noFill/>
        </p:spPr>
      </p:pic>
      <p:pic>
        <p:nvPicPr>
          <p:cNvPr id="1032" name="Picture 8" descr="http://www.proza.ru/pics/2009/06/13/620.jpg"/>
          <p:cNvPicPr>
            <a:picLocks noChangeAspect="1" noChangeArrowheads="1"/>
          </p:cNvPicPr>
          <p:nvPr/>
        </p:nvPicPr>
        <p:blipFill>
          <a:blip r:embed="rId5"/>
          <a:srcRect/>
          <a:stretch>
            <a:fillRect/>
          </a:stretch>
        </p:blipFill>
        <p:spPr bwMode="auto">
          <a:xfrm>
            <a:off x="2714612" y="2071678"/>
            <a:ext cx="3929090" cy="2951473"/>
          </a:xfrm>
          <a:prstGeom prst="rect">
            <a:avLst/>
          </a:prstGeom>
          <a:noFill/>
        </p:spPr>
      </p:pic>
      <p:pic>
        <p:nvPicPr>
          <p:cNvPr id="1034" name="Picture 10" descr="http://www.parkflyer.ru/static/user_files/2013/4/7/1272356681_4.1e07c294771d31a0d6d7f4bf5d63206f.prev.jpg"/>
          <p:cNvPicPr>
            <a:picLocks noChangeAspect="1" noChangeArrowheads="1"/>
          </p:cNvPicPr>
          <p:nvPr/>
        </p:nvPicPr>
        <p:blipFill>
          <a:blip r:embed="rId6"/>
          <a:srcRect/>
          <a:stretch>
            <a:fillRect/>
          </a:stretch>
        </p:blipFill>
        <p:spPr bwMode="auto">
          <a:xfrm>
            <a:off x="3428992" y="285728"/>
            <a:ext cx="2783227" cy="1571612"/>
          </a:xfrm>
          <a:prstGeom prst="rect">
            <a:avLst/>
          </a:prstGeom>
          <a:noFill/>
        </p:spPr>
      </p:pic>
      <p:pic>
        <p:nvPicPr>
          <p:cNvPr id="1036" name="Picture 12" descr="http://www.ural56.ru/upload/iblock/900/3.jpeg"/>
          <p:cNvPicPr>
            <a:picLocks noChangeAspect="1" noChangeArrowheads="1"/>
          </p:cNvPicPr>
          <p:nvPr/>
        </p:nvPicPr>
        <p:blipFill>
          <a:blip r:embed="rId7"/>
          <a:srcRect/>
          <a:stretch>
            <a:fillRect/>
          </a:stretch>
        </p:blipFill>
        <p:spPr bwMode="auto">
          <a:xfrm>
            <a:off x="714348" y="4929198"/>
            <a:ext cx="3857652" cy="1776404"/>
          </a:xfrm>
          <a:prstGeom prst="rect">
            <a:avLst/>
          </a:prstGeom>
          <a:noFill/>
        </p:spPr>
      </p:pic>
      <p:pic>
        <p:nvPicPr>
          <p:cNvPr id="1038" name="Picture 14" descr="http://stat16.privet.ru/lr/0b04cb380c4e80538b516f73213d477d"/>
          <p:cNvPicPr>
            <a:picLocks noChangeAspect="1" noChangeArrowheads="1"/>
          </p:cNvPicPr>
          <p:nvPr/>
        </p:nvPicPr>
        <p:blipFill>
          <a:blip r:embed="rId8"/>
          <a:srcRect/>
          <a:stretch>
            <a:fillRect/>
          </a:stretch>
        </p:blipFill>
        <p:spPr bwMode="auto">
          <a:xfrm>
            <a:off x="4857752" y="4786323"/>
            <a:ext cx="3929090" cy="1785950"/>
          </a:xfrm>
          <a:prstGeom prst="rect">
            <a:avLst/>
          </a:prstGeom>
          <a:noFill/>
        </p:spPr>
      </p:pic>
      <p:pic>
        <p:nvPicPr>
          <p:cNvPr id="1040" name="Picture 16" descr="http://images.webpark.ru/uploads54/120130/Leningrad_25.jpg"/>
          <p:cNvPicPr>
            <a:picLocks noChangeAspect="1" noChangeArrowheads="1"/>
          </p:cNvPicPr>
          <p:nvPr/>
        </p:nvPicPr>
        <p:blipFill>
          <a:blip r:embed="rId9"/>
          <a:srcRect/>
          <a:stretch>
            <a:fillRect/>
          </a:stretch>
        </p:blipFill>
        <p:spPr bwMode="auto">
          <a:xfrm>
            <a:off x="6858016" y="2285992"/>
            <a:ext cx="1714512" cy="233934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Исследовательская часть.</a:t>
            </a:r>
            <a:r>
              <a:rPr lang="ru-RU" dirty="0" smtClean="0"/>
              <a:t/>
            </a:r>
            <a:br>
              <a:rPr lang="ru-RU" dirty="0" smtClean="0"/>
            </a:br>
            <a:endParaRPr lang="ru-RU" dirty="0"/>
          </a:p>
        </p:txBody>
      </p:sp>
      <p:sp>
        <p:nvSpPr>
          <p:cNvPr id="3" name="Содержимое 2"/>
          <p:cNvSpPr>
            <a:spLocks noGrp="1"/>
          </p:cNvSpPr>
          <p:nvPr>
            <p:ph idx="1"/>
          </p:nvPr>
        </p:nvSpPr>
        <p:spPr>
          <a:xfrm>
            <a:off x="428596" y="1214422"/>
            <a:ext cx="8229600" cy="4525963"/>
          </a:xfrm>
        </p:spPr>
        <p:txBody>
          <a:bodyPr>
            <a:normAutofit fontScale="55000" lnSpcReduction="20000"/>
          </a:bodyPr>
          <a:lstStyle/>
          <a:p>
            <a:pPr>
              <a:buNone/>
            </a:pPr>
            <a:r>
              <a:rPr lang="ru-RU" dirty="0" smtClean="0"/>
              <a:t>Среди </a:t>
            </a:r>
            <a:r>
              <a:rPr lang="ru-RU" dirty="0" smtClean="0"/>
              <a:t>учащихся 5 – 11 классов был проведен опрос, состоящий из 6 вопросов:</a:t>
            </a:r>
          </a:p>
          <a:p>
            <a:pPr marL="514350" lvl="0" indent="-514350">
              <a:buFont typeface="+mj-lt"/>
              <a:buAutoNum type="arabicPeriod"/>
            </a:pPr>
            <a:r>
              <a:rPr lang="ru-RU" dirty="0" smtClean="0"/>
              <a:t>Блокада Ленинграда – это …</a:t>
            </a:r>
          </a:p>
          <a:p>
            <a:pPr marL="514350" lvl="0" indent="-514350">
              <a:buFont typeface="+mj-lt"/>
              <a:buAutoNum type="arabicPeriod"/>
            </a:pPr>
            <a:r>
              <a:rPr lang="ru-RU" dirty="0" smtClean="0"/>
              <a:t>Я уверен(а) в своих исторических знаниях о блокаде: да, нет, не очень.</a:t>
            </a:r>
          </a:p>
          <a:p>
            <a:pPr marL="514350" lvl="0" indent="-514350">
              <a:buFont typeface="+mj-lt"/>
              <a:buAutoNum type="arabicPeriod"/>
            </a:pPr>
            <a:r>
              <a:rPr lang="ru-RU" dirty="0" smtClean="0"/>
              <a:t>Я </a:t>
            </a:r>
            <a:r>
              <a:rPr lang="ru-RU" dirty="0" smtClean="0"/>
              <a:t>считаю</a:t>
            </a:r>
            <a:r>
              <a:rPr lang="ru-RU" dirty="0" smtClean="0"/>
              <a:t>, что память о Блокаде </a:t>
            </a:r>
            <a:r>
              <a:rPr lang="ru-RU" dirty="0" smtClean="0"/>
              <a:t>Ленинграда: надо хранить, потому что… ; не надо хранить</a:t>
            </a:r>
            <a:r>
              <a:rPr lang="ru-RU" dirty="0" smtClean="0"/>
              <a:t>, потому что…</a:t>
            </a:r>
          </a:p>
          <a:p>
            <a:pPr marL="514350" lvl="0" indent="-514350">
              <a:buFont typeface="+mj-lt"/>
              <a:buAutoNum type="arabicPeriod"/>
            </a:pPr>
            <a:r>
              <a:rPr lang="ru-RU" dirty="0" smtClean="0"/>
              <a:t>Мне интересно узнавать новое о Великой Отечественной Войне и Блокаде Ленинграда: да, нет, не очень.</a:t>
            </a:r>
          </a:p>
          <a:p>
            <a:pPr marL="514350" lvl="0" indent="-514350">
              <a:buFont typeface="+mj-lt"/>
              <a:buAutoNum type="arabicPeriod"/>
            </a:pPr>
            <a:r>
              <a:rPr lang="ru-RU" dirty="0" smtClean="0"/>
              <a:t>В моей семье бережно хранят память об этих событиях: да, нет, затрудняюсь ответить.</a:t>
            </a:r>
          </a:p>
          <a:p>
            <a:pPr marL="514350" lvl="0" indent="-514350">
              <a:buFont typeface="+mj-lt"/>
              <a:buAutoNum type="arabicPeriod"/>
            </a:pPr>
            <a:r>
              <a:rPr lang="ru-RU" dirty="0" smtClean="0"/>
              <a:t>Мои родные были участниками этих событий: да (с развернутым ответом), нет, не очень.</a:t>
            </a:r>
          </a:p>
          <a:p>
            <a:pPr>
              <a:buNone/>
            </a:pPr>
            <a:endParaRPr lang="ru-RU" dirty="0" smtClean="0"/>
          </a:p>
          <a:p>
            <a:pPr>
              <a:buNone/>
            </a:pPr>
            <a:endParaRPr lang="ru-RU" dirty="0" smtClean="0"/>
          </a:p>
          <a:p>
            <a:pPr>
              <a:buNone/>
            </a:pPr>
            <a:r>
              <a:rPr lang="ru-RU" dirty="0" smtClean="0"/>
              <a:t>Всего </a:t>
            </a:r>
            <a:r>
              <a:rPr lang="ru-RU" dirty="0" smtClean="0"/>
              <a:t>в опросе приняло участие 273 человека, что составляет более 70% учащихся школы. В частности, 120 человек из 5-7 классов, 79 человек  из 8 </a:t>
            </a:r>
            <a:r>
              <a:rPr lang="ru-RU" dirty="0" smtClean="0"/>
              <a:t>– 9 </a:t>
            </a:r>
            <a:r>
              <a:rPr lang="ru-RU" dirty="0" smtClean="0"/>
              <a:t>классов, 73 человека из 10-11 классов.</a:t>
            </a:r>
          </a:p>
          <a:p>
            <a:pPr>
              <a:buNone/>
            </a:pP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14290"/>
            <a:ext cx="8229600" cy="1143000"/>
          </a:xfrm>
        </p:spPr>
        <p:txBody>
          <a:bodyPr>
            <a:normAutofit/>
          </a:bodyPr>
          <a:lstStyle/>
          <a:p>
            <a:pPr lvl="0"/>
            <a:r>
              <a:rPr lang="ru-RU" sz="3200" dirty="0" smtClean="0"/>
              <a:t>Я уверен(а) в своих исторических знаниях о </a:t>
            </a:r>
            <a:r>
              <a:rPr lang="ru-RU" sz="3200" dirty="0" smtClean="0"/>
              <a:t>блокаде.</a:t>
            </a:r>
            <a:endParaRPr lang="ru-RU" sz="3200" dirty="0"/>
          </a:p>
        </p:txBody>
      </p:sp>
      <p:graphicFrame>
        <p:nvGraphicFramePr>
          <p:cNvPr id="5" name="Диаграмма 4"/>
          <p:cNvGraphicFramePr/>
          <p:nvPr/>
        </p:nvGraphicFramePr>
        <p:xfrm>
          <a:off x="785786" y="1285860"/>
          <a:ext cx="7500990" cy="4071966"/>
        </p:xfrm>
        <a:graphic>
          <a:graphicData uri="http://schemas.openxmlformats.org/drawingml/2006/chart">
            <c:chart xmlns:c="http://schemas.openxmlformats.org/drawingml/2006/chart" xmlns:r="http://schemas.openxmlformats.org/officeDocument/2006/relationships" r:id="rId3"/>
          </a:graphicData>
        </a:graphic>
      </p:graphicFrame>
      <p:sp>
        <p:nvSpPr>
          <p:cNvPr id="16385" name="Rectangle 1"/>
          <p:cNvSpPr>
            <a:spLocks noChangeArrowheads="1"/>
          </p:cNvSpPr>
          <p:nvPr/>
        </p:nvSpPr>
        <p:spPr bwMode="auto">
          <a:xfrm>
            <a:off x="1142976" y="5473005"/>
            <a:ext cx="7000924" cy="11695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Большинство учеников не уверены в своих знаниях о Блокаде Ленинграда:  69% 5-7 классы, 57% 8-9 классы, 72% 10-11 классы. Более уверены в своих знаниях лишь 9 классы </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44%, что может быть из-за того, что в школьном курсе Блокада и ВОВ начинает проходиться лишь с 9-ого класса.  Так же низкая уверенность может быть тем, что важен личный интерес, а не просто </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галочка</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посещения мероприятий.</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Я считаю, что память о Блокаде </a:t>
            </a:r>
            <a:r>
              <a:rPr lang="ru-RU" sz="3200" dirty="0" smtClean="0"/>
              <a:t>Ленинграда…</a:t>
            </a:r>
            <a:endParaRPr lang="ru-RU" sz="3200" dirty="0"/>
          </a:p>
        </p:txBody>
      </p:sp>
      <p:graphicFrame>
        <p:nvGraphicFramePr>
          <p:cNvPr id="4" name="Содержимое 3"/>
          <p:cNvGraphicFramePr>
            <a:graphicFrameLocks noGrp="1"/>
          </p:cNvGraphicFramePr>
          <p:nvPr>
            <p:ph idx="1"/>
          </p:nvPr>
        </p:nvGraphicFramePr>
        <p:xfrm>
          <a:off x="428596" y="1428737"/>
          <a:ext cx="8072494" cy="3929089"/>
        </p:xfrm>
        <a:graphic>
          <a:graphicData uri="http://schemas.openxmlformats.org/drawingml/2006/chart">
            <c:chart xmlns:c="http://schemas.openxmlformats.org/drawingml/2006/chart" xmlns:r="http://schemas.openxmlformats.org/officeDocument/2006/relationships" r:id="rId2"/>
          </a:graphicData>
        </a:graphic>
      </p:graphicFrame>
      <p:sp>
        <p:nvSpPr>
          <p:cNvPr id="20481" name="Rectangle 1"/>
          <p:cNvSpPr>
            <a:spLocks noChangeArrowheads="1"/>
          </p:cNvSpPr>
          <p:nvPr/>
        </p:nvSpPr>
        <p:spPr bwMode="auto">
          <a:xfrm>
            <a:off x="428596" y="5500702"/>
            <a:ext cx="6858048"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Большинство ребят считают, что память о блокаде надо хранить: 96% 5-7 классы, 93% 8-9 классы, 97% 10-11 классы. </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dirty="0" smtClean="0"/>
              <a:t>Мне интересно узнавать новое о Великой Отечественной Войне и Блокаде Ленинграда</a:t>
            </a:r>
            <a:endParaRPr lang="ru-RU" sz="3600" dirty="0"/>
          </a:p>
        </p:txBody>
      </p:sp>
      <p:graphicFrame>
        <p:nvGraphicFramePr>
          <p:cNvPr id="4" name="Содержимое 3"/>
          <p:cNvGraphicFramePr>
            <a:graphicFrameLocks noGrp="1"/>
          </p:cNvGraphicFramePr>
          <p:nvPr>
            <p:ph idx="1"/>
          </p:nvPr>
        </p:nvGraphicFramePr>
        <p:xfrm>
          <a:off x="500034" y="1500174"/>
          <a:ext cx="7972452" cy="3829063"/>
        </p:xfrm>
        <a:graphic>
          <a:graphicData uri="http://schemas.openxmlformats.org/drawingml/2006/chart">
            <c:chart xmlns:c="http://schemas.openxmlformats.org/drawingml/2006/chart" xmlns:r="http://schemas.openxmlformats.org/officeDocument/2006/relationships" r:id="rId2"/>
          </a:graphicData>
        </a:graphic>
      </p:graphicFrame>
      <p:sp>
        <p:nvSpPr>
          <p:cNvPr id="21505" name="Rectangle 1"/>
          <p:cNvSpPr>
            <a:spLocks noChangeArrowheads="1"/>
          </p:cNvSpPr>
          <p:nvPr/>
        </p:nvSpPr>
        <p:spPr bwMode="auto">
          <a:xfrm>
            <a:off x="428596" y="5500702"/>
            <a:ext cx="750099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Большинству учеников интересно узнавать о ВОВ и Блокаде: 80% 5-7 классы, 90% 8-9 классы, 84% 10-11 классы. Самый меньший интерес проявляют 5-7 классы, что можно оправдать возрастом, а так же большим отдалением поколений.</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 моей семье бережно хранят память об этих событиях</a:t>
            </a:r>
            <a:endParaRPr lang="ru-RU" sz="3200" dirty="0"/>
          </a:p>
        </p:txBody>
      </p:sp>
      <p:graphicFrame>
        <p:nvGraphicFramePr>
          <p:cNvPr id="3" name="Диаграмма 2"/>
          <p:cNvGraphicFramePr/>
          <p:nvPr/>
        </p:nvGraphicFramePr>
        <p:xfrm>
          <a:off x="1285852" y="1643050"/>
          <a:ext cx="6786610" cy="3729051"/>
        </p:xfrm>
        <a:graphic>
          <a:graphicData uri="http://schemas.openxmlformats.org/drawingml/2006/chart">
            <c:chart xmlns:c="http://schemas.openxmlformats.org/drawingml/2006/chart" xmlns:r="http://schemas.openxmlformats.org/officeDocument/2006/relationships" r:id="rId2"/>
          </a:graphicData>
        </a:graphic>
      </p:graphicFrame>
      <p:sp>
        <p:nvSpPr>
          <p:cNvPr id="22529" name="Rectangle 1"/>
          <p:cNvSpPr>
            <a:spLocks noChangeArrowheads="1"/>
          </p:cNvSpPr>
          <p:nvPr/>
        </p:nvSpPr>
        <p:spPr bwMode="auto">
          <a:xfrm>
            <a:off x="1142976" y="5572140"/>
            <a:ext cx="635795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Во многих семьях бережно хранят память о Блокаде: 67% 5-7 в классах, 60% 8-9 в классах, 69% 10-11 в классах. Меньше всего – в 10-11 классах – 12%.</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Мои родные были участниками этих событий</a:t>
            </a:r>
            <a:endParaRPr lang="ru-RU" sz="3200" dirty="0"/>
          </a:p>
        </p:txBody>
      </p:sp>
      <p:graphicFrame>
        <p:nvGraphicFramePr>
          <p:cNvPr id="4" name="Диаграмма 3"/>
          <p:cNvGraphicFramePr/>
          <p:nvPr/>
        </p:nvGraphicFramePr>
        <p:xfrm>
          <a:off x="642910" y="1428736"/>
          <a:ext cx="7643865" cy="3786214"/>
        </p:xfrm>
        <a:graphic>
          <a:graphicData uri="http://schemas.openxmlformats.org/drawingml/2006/chart">
            <c:chart xmlns:c="http://schemas.openxmlformats.org/drawingml/2006/chart" xmlns:r="http://schemas.openxmlformats.org/officeDocument/2006/relationships" r:id="rId2"/>
          </a:graphicData>
        </a:graphic>
      </p:graphicFrame>
      <p:sp>
        <p:nvSpPr>
          <p:cNvPr id="23554" name="Rectangle 2"/>
          <p:cNvSpPr>
            <a:spLocks noChangeArrowheads="1"/>
          </p:cNvSpPr>
          <p:nvPr/>
        </p:nvSpPr>
        <p:spPr bwMode="auto">
          <a:xfrm>
            <a:off x="857224" y="5500702"/>
            <a:ext cx="707233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Родственники многих учащихся были участниками этих событий: 64% в 5-7 классах, 81% в 8-9 классах, 77% в 10-11 классах.  Целых 17% учащихся 5-7 классов утверждают, что их родственники не воевали.</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722</Words>
  <Application>Microsoft Office PowerPoint</Application>
  <PresentationFormat>Экран (4:3)</PresentationFormat>
  <Paragraphs>42</Paragraphs>
  <Slides>10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Блокада и мы.</vt:lpstr>
      <vt:lpstr>Слайд 2</vt:lpstr>
      <vt:lpstr>Слайд 3</vt:lpstr>
      <vt:lpstr>Исследовательская часть. </vt:lpstr>
      <vt:lpstr>Я уверен(а) в своих исторических знаниях о блокаде.</vt:lpstr>
      <vt:lpstr>Я считаю, что память о Блокаде Ленинграда…</vt:lpstr>
      <vt:lpstr>Мне интересно узнавать новое о Великой Отечественной Войне и Блокаде Ленинграда</vt:lpstr>
      <vt:lpstr>В моей семье бережно хранят память об этих событиях</vt:lpstr>
      <vt:lpstr>Мои родные были участниками этих событий</vt:lpstr>
      <vt:lpstr>Выводы</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Блокада и мы.</dc:title>
  <dc:creator>Оля</dc:creator>
  <cp:lastModifiedBy>Оля</cp:lastModifiedBy>
  <cp:revision>7</cp:revision>
  <dcterms:created xsi:type="dcterms:W3CDTF">2014-04-15T17:31:10Z</dcterms:created>
  <dcterms:modified xsi:type="dcterms:W3CDTF">2014-04-18T12:58:02Z</dcterms:modified>
</cp:coreProperties>
</file>