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80" r:id="rId2"/>
    <p:sldId id="352" r:id="rId3"/>
    <p:sldId id="354" r:id="rId4"/>
    <p:sldId id="358" r:id="rId5"/>
    <p:sldId id="384" r:id="rId6"/>
    <p:sldId id="383" r:id="rId7"/>
    <p:sldId id="359" r:id="rId8"/>
    <p:sldId id="369" r:id="rId9"/>
    <p:sldId id="372" r:id="rId10"/>
    <p:sldId id="379" r:id="rId11"/>
    <p:sldId id="382" r:id="rId12"/>
  </p:sldIdLst>
  <p:sldSz cx="10691813" cy="7559675"/>
  <p:notesSz cx="6797675" cy="9926638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й лист" id="{6AED4570-AB5A-4E00-990C-B29FD9AACB25}">
          <p14:sldIdLst>
            <p14:sldId id="380"/>
          </p14:sldIdLst>
        </p14:section>
        <p14:section name="Содержание" id="{2DE27EA0-6E25-4953-94BB-0843172B1858}">
          <p14:sldIdLst>
            <p14:sldId id="352"/>
          </p14:sldIdLst>
        </p14:section>
        <p14:section name="Основная чась" id="{DAC4066E-D699-49E7-A3CF-4318260BB0B3}">
          <p14:sldIdLst>
            <p14:sldId id="354"/>
            <p14:sldId id="358"/>
            <p14:sldId id="384"/>
            <p14:sldId id="383"/>
            <p14:sldId id="359"/>
            <p14:sldId id="369"/>
            <p14:sldId id="372"/>
            <p14:sldId id="379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Федякова Светлана Юрьевна" initials="ФСЮ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224"/>
    <a:srgbClr val="C5281C"/>
    <a:srgbClr val="F8F8F8"/>
    <a:srgbClr val="EEEEF0"/>
    <a:srgbClr val="ECECEC"/>
    <a:srgbClr val="F0F0F0"/>
    <a:srgbClr val="003300"/>
    <a:srgbClr val="FF3300"/>
    <a:srgbClr val="66003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7" autoAdjust="0"/>
    <p:restoredTop sz="96416" autoAdjust="0"/>
  </p:normalViewPr>
  <p:slideViewPr>
    <p:cSldViewPr>
      <p:cViewPr varScale="1">
        <p:scale>
          <a:sx n="64" d="100"/>
          <a:sy n="64" d="100"/>
        </p:scale>
        <p:origin x="1256" y="4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-4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60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0C02CA51-45A7-4A74-9085-929ACFC7163F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7B1AD9F9-0504-4D05-BE62-D45916A402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17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E74E396B-2019-4BFC-85A8-C1270992D3B2}" type="datetimeFigureOut">
              <a:rPr lang="ru-RU" smtClean="0"/>
              <a:t>18.03.2020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8B057CC8-E628-4BA6-8D85-3E09693E0A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72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94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53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19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7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27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47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882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404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57CC8-E628-4BA6-8D85-3E09693E0AE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3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261709" y="2747956"/>
            <a:ext cx="4318230" cy="2063763"/>
          </a:xfrm>
        </p:spPr>
        <p:txBody>
          <a:bodyPr/>
          <a:lstStyle>
            <a:lvl1pPr algn="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871812" y="6081728"/>
            <a:ext cx="2494756" cy="402483"/>
          </a:xfrm>
        </p:spPr>
        <p:txBody>
          <a:bodyPr/>
          <a:lstStyle>
            <a:lvl1pPr algn="r">
              <a:defRPr b="1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6"/>
          <p:cNvSpPr txBox="1">
            <a:spLocks/>
          </p:cNvSpPr>
          <p:nvPr userDrawn="1"/>
        </p:nvSpPr>
        <p:spPr>
          <a:xfrm>
            <a:off x="7871812" y="1239823"/>
            <a:ext cx="2494756" cy="402483"/>
          </a:xfrm>
          <a:prstGeom prst="rect">
            <a:avLst/>
          </a:prstGeom>
        </p:spPr>
        <p:txBody>
          <a:bodyPr vert="horz" lIns="106918" tIns="53459" rIns="106918" bIns="53459" rtlCol="0" anchor="ctr"/>
          <a:lstStyle>
            <a:lvl1pPr algn="r">
              <a:defRPr b="1">
                <a:solidFill>
                  <a:schemeClr val="accent2"/>
                </a:solidFill>
              </a:defRPr>
            </a:lvl1pPr>
          </a:lstStyle>
          <a:p>
            <a:pPr marL="0" marR="0" lvl="0" indent="0" algn="r" defTabSz="106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www.abr.ru</a:t>
            </a:r>
            <a:endParaRPr kumimoji="0" lang="ru-RU" sz="1403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8127" y="1001696"/>
            <a:ext cx="6590718" cy="655797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2" y="1145180"/>
            <a:ext cx="5894593" cy="5992414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7216970"/>
            <a:ext cx="10691813" cy="342705"/>
          </a:xfrm>
          <a:prstGeom prst="rect">
            <a:avLst/>
          </a:prstGeom>
        </p:spPr>
      </p:pic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19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11987"/>
            <a:ext cx="10691813" cy="6547689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1001697"/>
            <a:ext cx="10691813" cy="6557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/>
              </a:gs>
              <a:gs pos="58000">
                <a:schemeClr val="bg1">
                  <a:alpha val="9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5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4" y="1398573"/>
            <a:ext cx="10104436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7216970"/>
            <a:ext cx="10691813" cy="342705"/>
          </a:xfrm>
          <a:prstGeom prst="rect">
            <a:avLst/>
          </a:prstGeom>
        </p:spPr>
      </p:pic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873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4417" y="3065460"/>
            <a:ext cx="2406504" cy="3338732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1001697"/>
            <a:ext cx="10691813" cy="6557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/>
              </a:gs>
              <a:gs pos="58000">
                <a:schemeClr val="bg1">
                  <a:alpha val="9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5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4" y="1398573"/>
            <a:ext cx="10104436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7216970"/>
            <a:ext cx="10691813" cy="342705"/>
          </a:xfrm>
          <a:prstGeom prst="rect">
            <a:avLst/>
          </a:prstGeom>
        </p:spPr>
      </p:pic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35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1978033" y="2112952"/>
            <a:ext cx="7156733" cy="2778142"/>
          </a:xfrm>
          <a:prstGeom prst="rect">
            <a:avLst/>
          </a:prstGeom>
        </p:spPr>
        <p:txBody>
          <a:bodyPr vert="horz" lIns="106918" tIns="53459" rIns="106918" bIns="53459" rtlCol="0" anchor="ctr">
            <a:normAutofit/>
          </a:bodyPr>
          <a:lstStyle>
            <a:lvl1pPr algn="l">
              <a:defRPr baseline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691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145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</a:t>
            </a:r>
            <a:br>
              <a:rPr kumimoji="0" lang="ru-RU" sz="5145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145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 ВНИМАНИЕ!</a:t>
            </a:r>
          </a:p>
        </p:txBody>
      </p:sp>
      <p:sp>
        <p:nvSpPr>
          <p:cNvPr id="9" name="Дата 6"/>
          <p:cNvSpPr txBox="1">
            <a:spLocks/>
          </p:cNvSpPr>
          <p:nvPr userDrawn="1"/>
        </p:nvSpPr>
        <p:spPr>
          <a:xfrm>
            <a:off x="757772" y="6002353"/>
            <a:ext cx="1220260" cy="402483"/>
          </a:xfrm>
          <a:prstGeom prst="rect">
            <a:avLst/>
          </a:prstGeom>
        </p:spPr>
        <p:txBody>
          <a:bodyPr vert="horz" lIns="106918" tIns="53459" rIns="106918" bIns="53459" rtlCol="0" anchor="ctr"/>
          <a:lstStyle>
            <a:lvl1pPr algn="r">
              <a:defRPr b="1">
                <a:solidFill>
                  <a:schemeClr val="accent2"/>
                </a:solidFill>
              </a:defRPr>
            </a:lvl1pPr>
          </a:lstStyle>
          <a:p>
            <a:pPr marL="0" marR="0" lvl="0" indent="0" algn="r" defTabSz="106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3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www.abr.ru</a:t>
            </a:r>
            <a:endParaRPr kumimoji="0" lang="ru-RU" sz="1403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Дата 6"/>
          <p:cNvSpPr txBox="1">
            <a:spLocks/>
          </p:cNvSpPr>
          <p:nvPr userDrawn="1"/>
        </p:nvSpPr>
        <p:spPr>
          <a:xfrm>
            <a:off x="1978033" y="7272359"/>
            <a:ext cx="7156733" cy="207941"/>
          </a:xfrm>
          <a:prstGeom prst="rect">
            <a:avLst/>
          </a:prstGeom>
        </p:spPr>
        <p:txBody>
          <a:bodyPr vert="horz" lIns="106918" tIns="53459" rIns="106918" bIns="53459" rtlCol="0" anchor="ctr"/>
          <a:lstStyle>
            <a:lvl1pPr algn="r">
              <a:defRPr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106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69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+7 (812) 335-85-00 (многоканальный) | 191124, Санкт-Петербург, пл. Растрелли, д.2, лит. А.</a:t>
            </a:r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68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36D5-98DC-4061-9A09-D29293023140}" type="datetimeFigureOut">
              <a:rPr lang="ru-RU" smtClean="0"/>
              <a:pPr/>
              <a:t>18.03.2020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9DDA0-F482-4BA5-A2D5-404D89FFCD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6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974566" y="2906707"/>
            <a:ext cx="4318230" cy="2063763"/>
          </a:xfrm>
        </p:spPr>
        <p:txBody>
          <a:bodyPr anchor="t"/>
          <a:lstStyle>
            <a:lvl1pPr algn="l">
              <a:defRPr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837" y="2192329"/>
            <a:ext cx="1852331" cy="174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893836" y="2986001"/>
            <a:ext cx="1347150" cy="714461"/>
          </a:xfrm>
        </p:spPr>
        <p:txBody>
          <a:bodyPr>
            <a:normAutofit/>
          </a:bodyPr>
          <a:lstStyle>
            <a:lvl1pPr algn="ctr">
              <a:buNone/>
              <a:defRPr sz="3274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11.1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нутренни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0"/>
          </p:nvPr>
        </p:nvSpPr>
        <p:spPr>
          <a:xfrm>
            <a:off x="293283" y="1398190"/>
            <a:ext cx="10104436" cy="5556011"/>
          </a:xfrm>
        </p:spPr>
        <p:txBody>
          <a:bodyPr>
            <a:normAutofit/>
          </a:bodyPr>
          <a:lstStyle>
            <a:lvl1pPr>
              <a:buFontTx/>
              <a:buBlip>
                <a:blip r:embed="rId4"/>
              </a:buBlip>
              <a:defRPr sz="1870"/>
            </a:lvl1pPr>
            <a:lvl2pPr>
              <a:buFontTx/>
              <a:buBlip>
                <a:blip r:embed="rId5"/>
              </a:buBlip>
              <a:defRPr sz="1870"/>
            </a:lvl2pPr>
            <a:lvl3pPr>
              <a:defRPr sz="1870"/>
            </a:lvl3pPr>
            <a:lvl4pPr>
              <a:defRPr sz="1870"/>
            </a:lvl4pPr>
            <a:lvl5pPr>
              <a:defRPr sz="187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4" y="1398573"/>
            <a:ext cx="10104436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3" y="1398573"/>
            <a:ext cx="6736561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2407" y="3065458"/>
            <a:ext cx="3219164" cy="19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3" y="1398573"/>
            <a:ext cx="6736561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73998" y="2634276"/>
            <a:ext cx="2594992" cy="1081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27641" y="3961256"/>
            <a:ext cx="1514674" cy="8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9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3" y="1398573"/>
            <a:ext cx="6736561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Логотип Страховая группа «СОГАЗ» (территориальное агентство «Мытищи») - Справочник Мытищ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66" y="2692270"/>
            <a:ext cx="2361919" cy="14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3" y="1398573"/>
            <a:ext cx="6736561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Картинки по запросу tele2 логотип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98" y="3144833"/>
            <a:ext cx="2189118" cy="8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9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Внутренни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19880" r="2746" b="46614"/>
          <a:stretch>
            <a:fillRect/>
          </a:stretch>
        </p:blipFill>
        <p:spPr bwMode="auto">
          <a:xfrm>
            <a:off x="0" y="6875481"/>
            <a:ext cx="10691813" cy="68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2320"/>
            <a:ext cx="1069181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94095" y="128565"/>
            <a:ext cx="5136009" cy="317502"/>
          </a:xfrm>
        </p:spPr>
        <p:txBody>
          <a:bodyPr>
            <a:noAutofit/>
          </a:bodyPr>
          <a:lstStyle>
            <a:lvl1pPr algn="l">
              <a:defRPr sz="1637" b="1" baseline="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94096" y="446067"/>
            <a:ext cx="6735748" cy="476253"/>
          </a:xfrm>
        </p:spPr>
        <p:txBody>
          <a:bodyPr>
            <a:noAutofit/>
          </a:bodyPr>
          <a:lstStyle>
            <a:lvl1pPr marL="0" indent="0" algn="l">
              <a:buNone/>
              <a:defRPr sz="2806" b="1">
                <a:solidFill>
                  <a:schemeClr val="tx2"/>
                </a:solidFill>
              </a:defRPr>
            </a:lvl1pPr>
            <a:lvl2pPr marL="53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ПОДРАЗДЕЛА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93283" y="1398573"/>
            <a:ext cx="6736561" cy="5636125"/>
          </a:xfrm>
        </p:spPr>
        <p:txBody>
          <a:bodyPr>
            <a:normAutofit/>
          </a:bodyPr>
          <a:lstStyle>
            <a:lvl1pPr>
              <a:buSzPct val="80000"/>
              <a:buFontTx/>
              <a:buBlip>
                <a:blip r:embed="rId4"/>
              </a:buBlip>
              <a:defRPr sz="1870"/>
            </a:lvl1pPr>
            <a:lvl2pPr>
              <a:buSzPct val="60000"/>
              <a:buFontTx/>
              <a:buBlip>
                <a:blip r:embed="rId5"/>
              </a:buBlip>
              <a:defRPr sz="1870"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08341" y="7266755"/>
            <a:ext cx="673575" cy="32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 b="1">
                <a:solidFill>
                  <a:schemeClr val="bg1"/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Picture 5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009" y="318049"/>
            <a:ext cx="2230969" cy="4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58017" y="2509477"/>
            <a:ext cx="2390810" cy="26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763926"/>
            <a:ext cx="9622632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7006700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7006700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7006700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F9BAA-8059-4F6B-9E74-797941C5E1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49" r:id="rId3"/>
    <p:sldLayoutId id="2147483656" r:id="rId4"/>
    <p:sldLayoutId id="2147483667" r:id="rId5"/>
    <p:sldLayoutId id="2147483662" r:id="rId6"/>
    <p:sldLayoutId id="2147483663" r:id="rId7"/>
    <p:sldLayoutId id="2147483664" r:id="rId8"/>
    <p:sldLayoutId id="2147483665" r:id="rId9"/>
    <p:sldLayoutId id="2147483661" r:id="rId10"/>
    <p:sldLayoutId id="2147483659" r:id="rId11"/>
    <p:sldLayoutId id="2147483660" r:id="rId12"/>
    <p:sldLayoutId id="2147483657" r:id="rId13"/>
    <p:sldLayoutId id="2147483658" r:id="rId14"/>
    <p:sldLayoutId id="2147483668" r:id="rId15"/>
  </p:sldLayoutIdLst>
  <p:hf hdr="0" ftr="0" dt="0"/>
  <p:txStyles>
    <p:titleStyle>
      <a:lvl1pPr algn="ctr" defTabSz="1069122" rtl="0" eaLnBrk="1" latinLnBrk="0" hangingPunct="1"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921" indent="-400921" algn="l" defTabSz="1069122" rtl="0" eaLnBrk="1" latinLnBrk="0" hangingPunct="1">
        <a:spcBef>
          <a:spcPct val="20000"/>
        </a:spcBef>
        <a:buFont typeface="Arial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1pPr>
      <a:lvl2pPr marL="868662" indent="-334101" algn="l" defTabSz="1069122" rtl="0" eaLnBrk="1" latinLnBrk="0" hangingPunct="1">
        <a:spcBef>
          <a:spcPct val="20000"/>
        </a:spcBef>
        <a:buFont typeface="Arial" pitchFamily="34" charset="0"/>
        <a:buChar char="–"/>
        <a:defRPr sz="3274" kern="1200">
          <a:solidFill>
            <a:schemeClr val="tx1"/>
          </a:solidFill>
          <a:latin typeface="+mn-lt"/>
          <a:ea typeface="+mn-ea"/>
          <a:cs typeface="+mn-cs"/>
        </a:defRPr>
      </a:lvl2pPr>
      <a:lvl3pPr marL="1336402" indent="-267280" algn="l" defTabSz="1069122" rtl="0" eaLnBrk="1" latinLnBrk="0" hangingPunct="1">
        <a:spcBef>
          <a:spcPct val="20000"/>
        </a:spcBef>
        <a:buFont typeface="Arial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1870963" indent="-267280" algn="l" defTabSz="1069122" rtl="0" eaLnBrk="1" latinLnBrk="0" hangingPunct="1">
        <a:spcBef>
          <a:spcPct val="20000"/>
        </a:spcBef>
        <a:buFont typeface="Arial" pitchFamily="34" charset="0"/>
        <a:buChar char="–"/>
        <a:defRPr sz="2339" kern="1200">
          <a:solidFill>
            <a:schemeClr val="tx1"/>
          </a:solidFill>
          <a:latin typeface="+mn-lt"/>
          <a:ea typeface="+mn-ea"/>
          <a:cs typeface="+mn-cs"/>
        </a:defRPr>
      </a:lvl4pPr>
      <a:lvl5pPr marL="2405523" indent="-267280" algn="l" defTabSz="1069122" rtl="0" eaLnBrk="1" latinLnBrk="0" hangingPunct="1">
        <a:spcBef>
          <a:spcPct val="20000"/>
        </a:spcBef>
        <a:buFont typeface="Arial" pitchFamily="34" charset="0"/>
        <a:buChar char="»"/>
        <a:defRPr sz="2339" kern="1200">
          <a:solidFill>
            <a:schemeClr val="tx1"/>
          </a:solidFill>
          <a:latin typeface="+mn-lt"/>
          <a:ea typeface="+mn-ea"/>
          <a:cs typeface="+mn-cs"/>
        </a:defRPr>
      </a:lvl5pPr>
      <a:lvl6pPr marL="2940084" indent="-267280" algn="l" defTabSz="1069122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6pPr>
      <a:lvl7pPr marL="3474646" indent="-267280" algn="l" defTabSz="1069122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7pPr>
      <a:lvl8pPr marL="4009207" indent="-267280" algn="l" defTabSz="1069122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8pPr>
      <a:lvl9pPr marL="4543767" indent="-267280" algn="l" defTabSz="1069122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61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22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82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43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804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66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926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87" algn="l" defTabSz="1069122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18.emf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8.em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8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89018" y="4176057"/>
            <a:ext cx="3493836" cy="1080640"/>
          </a:xfrm>
          <a:prstGeom prst="rect">
            <a:avLst/>
          </a:prstGeom>
        </p:spPr>
        <p:txBody>
          <a:bodyPr vert="horz" lIns="86550" tIns="43275" rIns="86550" bIns="4327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679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12787" y="395461"/>
            <a:ext cx="9492709" cy="2304256"/>
          </a:xfrm>
          <a:prstGeom prst="rect">
            <a:avLst/>
          </a:prstGeom>
        </p:spPr>
        <p:txBody>
          <a:bodyPr vert="horz" lIns="86550" tIns="43275" rIns="86550" bIns="43275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Эксклюзивный совместный </a:t>
            </a:r>
            <a: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  <a:t>проект </a:t>
            </a:r>
            <a:b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</a:br>
            <a: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  <a:t>Группы </a:t>
            </a: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Банка «РОССИЯ»</a:t>
            </a:r>
            <a:r>
              <a:rPr lang="en-US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 </a:t>
            </a: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и </a:t>
            </a:r>
            <a:r>
              <a:rPr lang="en-US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/>
            </a:r>
            <a:br>
              <a:rPr lang="en-US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</a:b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платежной системы </a:t>
            </a:r>
            <a: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  <a:t>«Мир</a:t>
            </a: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»</a:t>
            </a:r>
            <a: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  <a:t/>
            </a:r>
            <a:b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</a:br>
            <a:r>
              <a:rPr lang="ru-RU" sz="3200" dirty="0">
                <a:solidFill>
                  <a:srgbClr val="CC0000"/>
                </a:solidFill>
                <a:latin typeface="PF Din Text Cond Pro" panose="02000000000000000000" pitchFamily="50" charset="0"/>
              </a:rPr>
              <a:t>к празднику </a:t>
            </a:r>
            <a:r>
              <a:rPr lang="ru-RU" sz="3200" dirty="0" smtClean="0">
                <a:solidFill>
                  <a:srgbClr val="CC0000"/>
                </a:solidFill>
                <a:latin typeface="PF Din Text Cond Pro" panose="02000000000000000000" pitchFamily="50" charset="0"/>
              </a:rPr>
              <a:t>выпускников «Алые паруса» 2020</a:t>
            </a:r>
            <a:endParaRPr lang="ru-RU" sz="3200" dirty="0">
              <a:solidFill>
                <a:srgbClr val="CC0000"/>
              </a:solidFill>
              <a:latin typeface="PF Din Text Cond Pro" panose="02000000000000000000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5495" y="271377"/>
            <a:ext cx="5136009" cy="317502"/>
          </a:xfrm>
        </p:spPr>
        <p:txBody>
          <a:bodyPr/>
          <a:lstStyle/>
          <a:p>
            <a:r>
              <a:rPr lang="ru-RU" dirty="0" smtClean="0"/>
              <a:t>«Алые паруса» 2020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25496" y="588879"/>
            <a:ext cx="6735748" cy="476253"/>
          </a:xfrm>
        </p:spPr>
        <p:txBody>
          <a:bodyPr/>
          <a:lstStyle/>
          <a:p>
            <a:r>
              <a:rPr lang="ru-RU" dirty="0" smtClean="0"/>
              <a:t>Предложение сотового оператора </a:t>
            </a:r>
            <a:r>
              <a:rPr lang="en-US" dirty="0" smtClean="0"/>
              <a:t>TELE2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10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524682" y="6936526"/>
            <a:ext cx="8925680" cy="436763"/>
          </a:xfrm>
          <a:prstGeom prst="rect">
            <a:avLst/>
          </a:prstGeom>
        </p:spPr>
        <p:txBody>
          <a:bodyPr vert="horz" lIns="106918" tIns="53459" rIns="106918" bIns="53459" rtlCol="0">
            <a:noAutofit/>
          </a:bodyPr>
          <a:lstStyle>
            <a:defPPr>
              <a:defRPr lang="ru-RU"/>
            </a:defPPr>
            <a:lvl1pPr indent="0" defTabSz="914400">
              <a:spcBef>
                <a:spcPct val="20000"/>
              </a:spcBef>
              <a:buSzPct val="80000"/>
              <a:buFontTx/>
              <a:buNone/>
              <a:defRPr sz="1637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742950" indent="-285750" defTabSz="914400">
              <a:spcBef>
                <a:spcPct val="20000"/>
              </a:spcBef>
              <a:buSzPct val="60000"/>
              <a:buFontTx/>
              <a:buBlip>
                <a:blip r:embed="rId3"/>
              </a:buBlip>
              <a:defRPr sz="1600"/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При </a:t>
            </a:r>
            <a:r>
              <a:rPr lang="ru-RU" sz="1000" dirty="0"/>
              <a:t>подключении абонентов моложе 18 лет некоторые сервисы недоступны или </a:t>
            </a:r>
            <a:r>
              <a:rPr lang="ru-RU" sz="1000" dirty="0" smtClean="0"/>
              <a:t>ограничены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Активация </a:t>
            </a:r>
            <a:r>
              <a:rPr lang="ru-RU" sz="1000" dirty="0"/>
              <a:t>комплектов возможна по 31.07.2020 </a:t>
            </a:r>
            <a:r>
              <a:rPr lang="ru-RU" sz="1000" dirty="0" smtClean="0"/>
              <a:t>включительно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02" y="4632865"/>
            <a:ext cx="3634814" cy="24232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524683" y="1166993"/>
            <a:ext cx="7845560" cy="5550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0921" indent="-400921" algn="l" defTabSz="1069122" rtl="0" eaLnBrk="1" latinLnBrk="0" hangingPunct="1">
              <a:spcBef>
                <a:spcPct val="20000"/>
              </a:spcBef>
              <a:buSzPct val="80000"/>
              <a:buFontTx/>
              <a:buBlip>
                <a:blip r:embed="rId6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62" indent="-334101" algn="l" defTabSz="1069122" rtl="0" eaLnBrk="1" latinLnBrk="0" hangingPunct="1">
              <a:spcBef>
                <a:spcPct val="20000"/>
              </a:spcBef>
              <a:buSzPct val="60000"/>
              <a:buFontTx/>
              <a:buBlip>
                <a:blip r:embed="rId3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6402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096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552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40084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646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20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76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dirty="0">
                <a:solidFill>
                  <a:srgbClr val="002060"/>
                </a:solidFill>
              </a:rPr>
              <a:t>Предоставление бесплатной </a:t>
            </a:r>
            <a:r>
              <a:rPr lang="en-US" sz="1400" b="1" dirty="0">
                <a:solidFill>
                  <a:srgbClr val="002060"/>
                </a:solidFill>
              </a:rPr>
              <a:t>SIM</a:t>
            </a:r>
            <a:r>
              <a:rPr lang="ru-RU" sz="1400" b="1" dirty="0">
                <a:solidFill>
                  <a:srgbClr val="002060"/>
                </a:solidFill>
              </a:rPr>
              <a:t>-карты для выпускников со специальным тарифом:</a:t>
            </a:r>
          </a:p>
          <a:p>
            <a:pPr algn="just">
              <a:spcBef>
                <a:spcPts val="12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самостоятельная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регистрация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SIM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-карты через приложение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ID.Abonent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есплатный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пакет услуг по тарифу в течение 7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дней;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т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ариф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«Везде онлайн»:</a:t>
            </a:r>
          </a:p>
          <a:p>
            <a:pPr lvl="1" algn="just">
              <a:spcBef>
                <a:spcPts val="3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безлимитные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звонки абонентам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любых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регионов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России;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500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минут на остальные номера любых регионов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России;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40 Гб Интернета + безлимитный трафик на популярные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социальные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сети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мессенджеры;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абонентская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плата 400 руб./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мес.;</a:t>
            </a:r>
          </a:p>
          <a:p>
            <a:pPr marL="400921" lvl="1" indent="-400921" algn="just">
              <a:spcBef>
                <a:spcPts val="1200"/>
              </a:spcBef>
              <a:buSzPct val="80000"/>
              <a:buBlip>
                <a:blip r:embed="rId6"/>
              </a:buBlip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удвоение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пакета Интернета в течение 12 месяцев при своевременной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оплате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абонентской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платы (суммарно 1 Тб интернет-трафика с учётом бесплатного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7-мидневного пакета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lvl="1" indent="0">
              <a:spcBef>
                <a:spcPts val="600"/>
              </a:spcBef>
              <a:buFontTx/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Дополнительные возможности:</a:t>
            </a:r>
          </a:p>
          <a:p>
            <a:pPr marL="400921" lvl="1" indent="-400921" algn="just">
              <a:spcBef>
                <a:spcPts val="1200"/>
              </a:spcBef>
              <a:buSzPct val="80000"/>
              <a:buBlip>
                <a:blip r:embed="rId6"/>
              </a:buBlip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возможность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переноса на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SIM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-карту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существующего номера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телефона</a:t>
            </a:r>
            <a:b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другого российского оператора сотовой связи (в рамках одного региона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400921" lvl="1" indent="-400921" algn="just">
              <a:spcBef>
                <a:spcPts val="1200"/>
              </a:spcBef>
              <a:buSzPct val="80000"/>
              <a:buBlip>
                <a:blip r:embed="rId6"/>
              </a:buBlip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программа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«Больше» – скидки и кэшбэк от партнеров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400921" lvl="1" indent="-400921" algn="just">
              <a:spcBef>
                <a:spcPts val="1200"/>
              </a:spcBef>
              <a:buSzPct val="80000"/>
              <a:buBlip>
                <a:blip r:embed="rId6"/>
              </a:buBlip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тарифе доступны бесплатные сервисы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 том числе:</a:t>
            </a:r>
          </a:p>
          <a:p>
            <a:pPr lvl="1" algn="just">
              <a:spcBef>
                <a:spcPts val="3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SOS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-пакет при нулевом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балансе;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перенос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остатков на следующий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месяц;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 algn="just">
              <a:spcBef>
                <a:spcPts val="3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маркет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для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покупки/продажи минут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Гб.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47894" y="1403573"/>
            <a:ext cx="6890300" cy="689654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307" dirty="0">
                <a:solidFill>
                  <a:srgbClr val="1C476E"/>
                </a:solidFill>
                <a:latin typeface="PF Din Text Cond Pro Thin" panose="02000000000000000000" pitchFamily="50" charset="0"/>
              </a:rPr>
              <a:t>Общая </a:t>
            </a:r>
            <a:r>
              <a:rPr lang="ru-RU" sz="3307" dirty="0" smtClean="0">
                <a:solidFill>
                  <a:srgbClr val="1C476E"/>
                </a:solidFill>
                <a:latin typeface="PF Din Text Cond Pro Thin" panose="02000000000000000000" pitchFamily="50" charset="0"/>
              </a:rPr>
              <a:t>информация о </a:t>
            </a:r>
            <a:r>
              <a:rPr lang="ru-RU" sz="3307" dirty="0">
                <a:solidFill>
                  <a:srgbClr val="1C476E"/>
                </a:solidFill>
                <a:latin typeface="PF Din Text Cond Pro Thin" panose="02000000000000000000" pitchFamily="50" charset="0"/>
              </a:rPr>
              <a:t>Банке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47894" y="2483693"/>
            <a:ext cx="5306124" cy="314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3" dirty="0">
                <a:solidFill>
                  <a:srgbClr val="004063"/>
                </a:solidFill>
                <a:latin typeface="PF Din Text Cond Pro Thin" panose="02000000000000000000" pitchFamily="50" charset="0"/>
              </a:rPr>
              <a:t>ПОЛНОЕ НАИМЕНОВАНИЕ:</a:t>
            </a:r>
          </a:p>
          <a:p>
            <a:r>
              <a:rPr lang="ru-RU" sz="1653" dirty="0">
                <a:solidFill>
                  <a:srgbClr val="000000"/>
                </a:solidFill>
                <a:latin typeface="PF Din Text Cond Pro Thin" panose="02000000000000000000" pitchFamily="50" charset="0"/>
              </a:rPr>
              <a:t>Акционерное общество</a:t>
            </a:r>
          </a:p>
          <a:p>
            <a:r>
              <a:rPr lang="ru-RU" sz="1653" dirty="0">
                <a:solidFill>
                  <a:srgbClr val="000000"/>
                </a:solidFill>
                <a:latin typeface="PF Din Text Cond Pro Thin" panose="02000000000000000000" pitchFamily="50" charset="0"/>
              </a:rPr>
              <a:t>«Акционерный Банк «РОССИЯ»</a:t>
            </a:r>
          </a:p>
          <a:p>
            <a:endParaRPr lang="ru-RU" sz="1653" dirty="0">
              <a:solidFill>
                <a:srgbClr val="000000"/>
              </a:solidFill>
              <a:latin typeface="PF Din Text Cond Pro Thin" panose="02000000000000000000" pitchFamily="50" charset="0"/>
            </a:endParaRPr>
          </a:p>
          <a:p>
            <a:r>
              <a:rPr lang="ru-RU" sz="1653" dirty="0">
                <a:solidFill>
                  <a:srgbClr val="004063"/>
                </a:solidFill>
                <a:latin typeface="PF Din Text Cond Pro Thin" panose="02000000000000000000" pitchFamily="50" charset="0"/>
              </a:rPr>
              <a:t>СОКРАЩЕННОЕ НАИМЕНОВАНИЕ:</a:t>
            </a:r>
          </a:p>
          <a:p>
            <a:r>
              <a:rPr lang="ru-RU" sz="1653" dirty="0">
                <a:solidFill>
                  <a:srgbClr val="000000"/>
                </a:solidFill>
                <a:latin typeface="PF Din Text Cond Pro Thin" panose="02000000000000000000" pitchFamily="50" charset="0"/>
              </a:rPr>
              <a:t>АО «АБ «РОССИЯ»</a:t>
            </a:r>
          </a:p>
          <a:p>
            <a:endParaRPr lang="ru-RU" sz="1653" dirty="0">
              <a:solidFill>
                <a:srgbClr val="000000"/>
              </a:solidFill>
              <a:latin typeface="PF Din Text Cond Pro Thin" panose="02000000000000000000" pitchFamily="50" charset="0"/>
            </a:endParaRPr>
          </a:p>
          <a:p>
            <a:r>
              <a:rPr lang="ru-RU" sz="1653" dirty="0">
                <a:solidFill>
                  <a:srgbClr val="004063"/>
                </a:solidFill>
                <a:latin typeface="PF Din Text Cond Pro Thin" panose="02000000000000000000" pitchFamily="50" charset="0"/>
              </a:rPr>
              <a:t>НАИМЕНОВАНИЕ НА АНГЛИЙСКОМ ЯЗЫКЕ:</a:t>
            </a:r>
          </a:p>
          <a:p>
            <a:r>
              <a:rPr lang="en-US" sz="1653" dirty="0">
                <a:solidFill>
                  <a:srgbClr val="000000"/>
                </a:solidFill>
                <a:latin typeface="PF Din Text Cond Pro Thin" panose="02000000000000000000" pitchFamily="50" charset="0"/>
              </a:rPr>
              <a:t>«BANK «ROSSIYA»</a:t>
            </a:r>
            <a:endParaRPr lang="ru-RU" sz="1653" dirty="0">
              <a:solidFill>
                <a:srgbClr val="000000"/>
              </a:solidFill>
              <a:latin typeface="PF Din Text Cond Pro Thin" panose="02000000000000000000" pitchFamily="50" charset="0"/>
            </a:endParaRPr>
          </a:p>
          <a:p>
            <a:endParaRPr lang="en-US" sz="1653" dirty="0">
              <a:solidFill>
                <a:srgbClr val="000000"/>
              </a:solidFill>
              <a:latin typeface="PF Din Text Cond Pro Thin" panose="02000000000000000000" pitchFamily="50" charset="0"/>
            </a:endParaRPr>
          </a:p>
          <a:p>
            <a:r>
              <a:rPr lang="ru-RU" sz="1653" dirty="0">
                <a:solidFill>
                  <a:srgbClr val="004063"/>
                </a:solidFill>
                <a:latin typeface="PF Din Text Cond Pro Thin" panose="02000000000000000000" pitchFamily="50" charset="0"/>
              </a:rPr>
              <a:t>БАНК ЗАРЕГИСТРИРОВАН</a:t>
            </a:r>
          </a:p>
          <a:p>
            <a:r>
              <a:rPr lang="ru-RU" sz="1653" dirty="0">
                <a:solidFill>
                  <a:srgbClr val="000000"/>
                </a:solidFill>
                <a:latin typeface="PF Din Text Cond Pro Thin" panose="02000000000000000000" pitchFamily="50" charset="0"/>
              </a:rPr>
              <a:t>27.06.1990</a:t>
            </a:r>
            <a:endParaRPr lang="ru-RU" sz="1653" dirty="0">
              <a:latin typeface="PF Din Text Cond Pro Thin" panose="02000000000000000000" pitchFamily="50" charset="0"/>
            </a:endParaRPr>
          </a:p>
        </p:txBody>
      </p:sp>
      <p:sp>
        <p:nvSpPr>
          <p:cNvPr id="1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31780" y="6444133"/>
            <a:ext cx="6114326" cy="505181"/>
          </a:xfrm>
        </p:spPr>
        <p:txBody>
          <a:bodyPr anchor="ctr"/>
          <a:lstStyle/>
          <a:p>
            <a:r>
              <a:rPr lang="ru-RU" sz="3200" dirty="0" smtClean="0">
                <a:latin typeface="PF Din Text Cond Pro" panose="02000000000000000000" pitchFamily="50" charset="0"/>
              </a:rPr>
              <a:t>Спасибо за внимание!</a:t>
            </a:r>
            <a:endParaRPr lang="ru-RU" sz="3200" dirty="0">
              <a:latin typeface="PF Din Text Cond P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51337"/>
              </p:ext>
            </p:extLst>
          </p:nvPr>
        </p:nvGraphicFramePr>
        <p:xfrm>
          <a:off x="1809638" y="2248327"/>
          <a:ext cx="7127875" cy="4315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3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62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12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01</a:t>
                      </a: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</a:rPr>
                        <a:t>Идея проекта</a:t>
                      </a: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3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02</a:t>
                      </a: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Состав «Пакета выпускника»</a:t>
                      </a: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4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03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Подготовка «Пакета выпускника»</a:t>
                      </a: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5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04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Вручение «Пакета выпускника»</a:t>
                      </a: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6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</a:t>
                      </a: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5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Предложение Банка</a:t>
                      </a: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7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</a:t>
                      </a:r>
                      <a:r>
                        <a:rPr lang="ru-RU" sz="2200" dirty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6</a:t>
                      </a: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Предложение платежной системы</a:t>
                      </a:r>
                      <a:r>
                        <a:rPr lang="ru-RU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 «Мир»</a:t>
                      </a:r>
                      <a:endParaRPr lang="ru-RU" sz="2200" kern="1200" dirty="0">
                        <a:solidFill>
                          <a:schemeClr val="tx2"/>
                        </a:solidFill>
                        <a:latin typeface="PF Din Text Cond Pro Thin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8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07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Предложение</a:t>
                      </a:r>
                      <a:r>
                        <a:rPr lang="ru-RU" sz="2200" kern="1200" baseline="0" dirty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онлайн медиа-сервиса </a:t>
                      </a:r>
                      <a:r>
                        <a:rPr lang="en-US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more.tv </a:t>
                      </a:r>
                      <a:endParaRPr lang="ru-RU" sz="2200" kern="1200" dirty="0">
                        <a:solidFill>
                          <a:schemeClr val="tx2"/>
                        </a:solidFill>
                        <a:latin typeface="PF Din Text Cond Pro Thin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9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08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Предложение</a:t>
                      </a:r>
                      <a:r>
                        <a:rPr lang="ru-RU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 сотового оператора </a:t>
                      </a:r>
                      <a:r>
                        <a:rPr lang="en-US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TELE2</a:t>
                      </a:r>
                      <a:endParaRPr lang="ru-RU" sz="2200" kern="1200" dirty="0">
                        <a:solidFill>
                          <a:schemeClr val="tx2"/>
                        </a:solidFill>
                        <a:latin typeface="PF Din Text Cond Pro Thin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10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58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rgbClr val="002060"/>
                          </a:solidFill>
                          <a:latin typeface="PF Din Text Cond Pro Thin" panose="02000000000000000000" pitchFamily="50" charset="0"/>
                        </a:rPr>
                        <a:t>09</a:t>
                      </a:r>
                      <a:endParaRPr lang="ru-RU" sz="2200" dirty="0">
                        <a:solidFill>
                          <a:srgbClr val="002060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Общая информация о </a:t>
                      </a:r>
                      <a:r>
                        <a:rPr lang="ru-RU" sz="2200" kern="1200" baseline="0" dirty="0" smtClean="0">
                          <a:solidFill>
                            <a:schemeClr val="tx2"/>
                          </a:solidFill>
                          <a:latin typeface="PF Din Text Cond Pro Thin" panose="02000000000000000000" pitchFamily="50" charset="0"/>
                          <a:ea typeface="+mn-ea"/>
                          <a:cs typeface="+mn-cs"/>
                        </a:rPr>
                        <a:t>Банке</a:t>
                      </a:r>
                      <a:endParaRPr lang="ru-RU" sz="2200" kern="1200" dirty="0">
                        <a:solidFill>
                          <a:schemeClr val="tx2"/>
                        </a:solidFill>
                        <a:latin typeface="PF Din Text Cond Pro Thin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200" b="1" u="none" dirty="0" smtClean="0">
                          <a:solidFill>
                            <a:schemeClr val="accent2"/>
                          </a:solidFill>
                          <a:latin typeface="PF Din Text Cond Pro Thin" panose="02000000000000000000" pitchFamily="50" charset="0"/>
                        </a:rPr>
                        <a:t>12</a:t>
                      </a:r>
                      <a:endParaRPr lang="ru-RU" sz="2200" b="1" u="none" dirty="0">
                        <a:solidFill>
                          <a:schemeClr val="accent2"/>
                        </a:solidFill>
                        <a:latin typeface="PF Din Text Cond Pro Thin" panose="02000000000000000000" pitchFamily="50" charset="0"/>
                      </a:endParaRPr>
                    </a:p>
                  </a:txBody>
                  <a:tcPr marL="106918" marR="106918" marT="53459" marB="53459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6105" y="1026711"/>
            <a:ext cx="4102277" cy="884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145" dirty="0">
                <a:solidFill>
                  <a:schemeClr val="accent2"/>
                </a:solidFill>
                <a:latin typeface="PF Din Text Cond Pro" panose="02000000000000000000" pitchFamily="50" charset="0"/>
              </a:rPr>
              <a:t>СОДЕРЖАНИЕ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26" y="2466847"/>
            <a:ext cx="4265787" cy="509282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82127" y="246272"/>
            <a:ext cx="5136009" cy="317502"/>
          </a:xfrm>
        </p:spPr>
        <p:txBody>
          <a:bodyPr/>
          <a:lstStyle/>
          <a:p>
            <a:r>
              <a:rPr lang="ru-RU" dirty="0"/>
              <a:t>«Алые </a:t>
            </a:r>
            <a:r>
              <a:rPr lang="ru-RU" dirty="0" smtClean="0"/>
              <a:t>паруса» 2020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82128" y="563774"/>
            <a:ext cx="6735748" cy="476253"/>
          </a:xfrm>
        </p:spPr>
        <p:txBody>
          <a:bodyPr/>
          <a:lstStyle/>
          <a:p>
            <a:r>
              <a:rPr lang="ru-RU" dirty="0"/>
              <a:t>Идея проекта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3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81314" y="1213513"/>
            <a:ext cx="6492784" cy="60227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Группа Банка «РОССИЯ» совместно с </a:t>
            </a:r>
            <a:r>
              <a:rPr lang="ru-RU" b="1" dirty="0" smtClean="0">
                <a:solidFill>
                  <a:srgbClr val="002060"/>
                </a:solidFill>
              </a:rPr>
              <a:t>платежной системой «Мир» (АО </a:t>
            </a:r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НСПК») </a:t>
            </a:r>
            <a:r>
              <a:rPr lang="ru-RU" b="1" dirty="0">
                <a:solidFill>
                  <a:srgbClr val="002060"/>
                </a:solidFill>
              </a:rPr>
              <a:t>предлагает реализовать эксклюзивный совместный проект в рамках проведения ежегодного праздника </a:t>
            </a:r>
            <a:r>
              <a:rPr lang="ru-RU" b="1" dirty="0" smtClean="0">
                <a:solidFill>
                  <a:srgbClr val="002060"/>
                </a:solidFill>
              </a:rPr>
              <a:t>выпускников «</a:t>
            </a:r>
            <a:r>
              <a:rPr lang="ru-RU" b="1" dirty="0">
                <a:solidFill>
                  <a:srgbClr val="002060"/>
                </a:solidFill>
              </a:rPr>
              <a:t>Алые паруса».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Основной целью проекта является продвижение бренда российских карт «Мир» среди выпускников школ.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Традиционно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билеты на «Алые паруса» получают все петербургские выпускники, а также выпускники школ Ленинградской области, других российских регионов и стран мира. Это юноши и девушки, получившие высокие оценки, ставшие победителями олимпиад, спортивных мероприятий и творческих конкурсов. Ожидается, что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                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2020 году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участие 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празднике примут от 35 до 50 тысяч выпускников.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 качестве инструмента для реализации проекта предлагается сформировать «Пакет выпускника», который будет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включать карту «Алые паруса» Банка «РОССИЯ» 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предложения партнеров: платежной системы «Мир» (АО «НСПК»), онлайн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медиа-сервиса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more.tv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Национальная Медиа Группа),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сотового оператора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крупнейшей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стране страховой компании «СОГАЗ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Продвижение бренда «Мир» российской платёжной системы среди молодёжи будет способствовать формированию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патриотизма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; формированию чувства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гордости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 причастности к национальным достижениям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 ценностям и инновационным проектам; повышению финансовой грамотности.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50862" y="246274"/>
            <a:ext cx="5136009" cy="317502"/>
          </a:xfrm>
        </p:spPr>
        <p:txBody>
          <a:bodyPr/>
          <a:lstStyle/>
          <a:p>
            <a:r>
              <a:rPr lang="ru-RU" dirty="0"/>
              <a:t>«Алые паруса» 2020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863" y="563776"/>
            <a:ext cx="6735748" cy="476253"/>
          </a:xfrm>
        </p:spPr>
        <p:txBody>
          <a:bodyPr/>
          <a:lstStyle/>
          <a:p>
            <a:r>
              <a:rPr lang="ru-RU" dirty="0"/>
              <a:t>Состав «Пакета выпускника»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4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550050" y="7020197"/>
            <a:ext cx="7316136" cy="304768"/>
          </a:xfrm>
          <a:prstGeom prst="rect">
            <a:avLst/>
          </a:prstGeom>
        </p:spPr>
        <p:txBody>
          <a:bodyPr vert="horz" lIns="106918" tIns="53459" rIns="106918" bIns="534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6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37" dirty="0">
                <a:solidFill>
                  <a:schemeClr val="tx2"/>
                </a:solidFill>
                <a:latin typeface="Calibri Light" panose="020F0302020204030204" pitchFamily="34" charset="0"/>
              </a:rPr>
              <a:t>* Предложение согласовывается с партнёром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50051" y="1203246"/>
            <a:ext cx="6740072" cy="5816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700" b="1" dirty="0">
                <a:solidFill>
                  <a:srgbClr val="002060"/>
                </a:solidFill>
              </a:rPr>
              <a:t>В состав «Пакета выпускника» предлагается включить следующие продукты Банка «РОССИЯ», платежной системы «Мир» (АО «НСПК»), онлайн </a:t>
            </a:r>
            <a:r>
              <a:rPr lang="ru-RU" sz="1700" b="1" dirty="0" smtClean="0">
                <a:solidFill>
                  <a:srgbClr val="002060"/>
                </a:solidFill>
              </a:rPr>
              <a:t>медиа-сервиса </a:t>
            </a:r>
            <a:r>
              <a:rPr lang="en-US" sz="1700" b="1" dirty="0" smtClean="0">
                <a:solidFill>
                  <a:srgbClr val="002060"/>
                </a:solidFill>
              </a:rPr>
              <a:t>more.tv</a:t>
            </a:r>
            <a:r>
              <a:rPr lang="ru-RU" sz="1700" b="1" dirty="0">
                <a:solidFill>
                  <a:srgbClr val="002060"/>
                </a:solidFill>
              </a:rPr>
              <a:t>,</a:t>
            </a:r>
            <a:r>
              <a:rPr lang="en-US" sz="1700" b="1" dirty="0">
                <a:solidFill>
                  <a:srgbClr val="002060"/>
                </a:solidFill>
              </a:rPr>
              <a:t> </a:t>
            </a:r>
            <a:r>
              <a:rPr lang="ru-RU" sz="1700" b="1" dirty="0">
                <a:solidFill>
                  <a:srgbClr val="002060"/>
                </a:solidFill>
              </a:rPr>
              <a:t>сотового оператора </a:t>
            </a:r>
            <a:r>
              <a:rPr lang="en-US" sz="1700" b="1" dirty="0">
                <a:solidFill>
                  <a:srgbClr val="002060"/>
                </a:solidFill>
              </a:rPr>
              <a:t>TELE2</a:t>
            </a:r>
            <a:r>
              <a:rPr lang="ru-RU" sz="1700" b="1" dirty="0">
                <a:solidFill>
                  <a:srgbClr val="002060"/>
                </a:solidFill>
              </a:rPr>
              <a:t> и страховой компании «СОГАЗ»: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002060"/>
              </a:solidFill>
            </a:endParaRP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банковскую карту выпускника «Алые паруса»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«РОССИЯ» платежной системы «Мир» со специальным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дизайном 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льготными опциями;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специальные опции для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карты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выпускника «Алые паруса»,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скидки                  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проезд в общественном транспорте в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Санкт-Петербурге                      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подключение специальной бонусной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программы                               от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АО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«НСПК»;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бесплатную подписку на 6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месяцев к онлайн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медиа-сервису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more.tv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Национальная Медиа Группа);</a:t>
            </a: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бесплатную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SIM-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карту сотовой связи от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TELE2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 в пределах установленных лимитов, с возможностью сохранения своего номера телефона;</a:t>
            </a: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специальную программу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от страховой компании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«СОГАЗ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»*.</a:t>
            </a:r>
            <a:endParaRPr lang="ru-RU" sz="1700" b="1" dirty="0" smtClean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02" y="2453734"/>
            <a:ext cx="5432574" cy="36922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42" y="5147989"/>
            <a:ext cx="137698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50862" y="246274"/>
            <a:ext cx="5136009" cy="317502"/>
          </a:xfrm>
        </p:spPr>
        <p:txBody>
          <a:bodyPr/>
          <a:lstStyle/>
          <a:p>
            <a:r>
              <a:rPr lang="ru-RU" dirty="0"/>
              <a:t>«Алые паруса» 2020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862" y="563776"/>
            <a:ext cx="7963395" cy="476253"/>
          </a:xfrm>
        </p:spPr>
        <p:txBody>
          <a:bodyPr/>
          <a:lstStyle/>
          <a:p>
            <a:r>
              <a:rPr lang="ru-RU" dirty="0" smtClean="0"/>
              <a:t>Подготовка «Пакета </a:t>
            </a:r>
            <a:r>
              <a:rPr lang="ru-RU" dirty="0"/>
              <a:t>выпускника»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5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02" y="2453734"/>
            <a:ext cx="5432574" cy="369223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39813" y="2805756"/>
            <a:ext cx="6678302" cy="25582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700" b="1" dirty="0" smtClean="0">
                <a:solidFill>
                  <a:srgbClr val="002060"/>
                </a:solidFill>
              </a:rPr>
              <a:t>Сбор персональных данных, необходимых для подготовки </a:t>
            </a:r>
            <a:br>
              <a:rPr lang="ru-RU" sz="1700" b="1" dirty="0" smtClean="0">
                <a:solidFill>
                  <a:srgbClr val="002060"/>
                </a:solidFill>
              </a:rPr>
            </a:br>
            <a:r>
              <a:rPr lang="ru-RU" sz="1700" b="1" dirty="0" smtClean="0">
                <a:solidFill>
                  <a:srgbClr val="002060"/>
                </a:solidFill>
              </a:rPr>
              <a:t>«</a:t>
            </a:r>
            <a:r>
              <a:rPr lang="ru-RU" sz="1700" b="1" dirty="0">
                <a:solidFill>
                  <a:srgbClr val="002060"/>
                </a:solidFill>
              </a:rPr>
              <a:t>Пакета выпускника» </a:t>
            </a:r>
            <a:r>
              <a:rPr lang="ru-RU" sz="1700" b="1" dirty="0" smtClean="0">
                <a:solidFill>
                  <a:srgbClr val="002060"/>
                </a:solidFill>
              </a:rPr>
              <a:t>будет организован двумя способами:</a:t>
            </a:r>
          </a:p>
          <a:p>
            <a:pPr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первый вариант: сбор персональных данных выпускников осуществляется школами (в форме реестра,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содержащего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согласия выпускников 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обработку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их персональных данных) с последующей передачей представителю Банка;</a:t>
            </a:r>
          </a:p>
          <a:p>
            <a:pPr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второй вариант: самостоятельная регистрация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выпускников (с вводом своих персональных данных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 на специальной странице сайта Банка посредством использования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QR-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кода, указанного 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буклете.</a:t>
            </a:r>
            <a:endParaRPr lang="ru-RU" sz="17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ru-RU" sz="17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42" y="5147989"/>
            <a:ext cx="1376981" cy="1224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  <p:sp>
        <p:nvSpPr>
          <p:cNvPr id="13" name="Текст 1"/>
          <p:cNvSpPr txBox="1">
            <a:spLocks/>
          </p:cNvSpPr>
          <p:nvPr/>
        </p:nvSpPr>
        <p:spPr>
          <a:xfrm>
            <a:off x="536418" y="1115540"/>
            <a:ext cx="6739259" cy="18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0921" indent="-400921" algn="l" defTabSz="1069122" rtl="0" eaLnBrk="1" latinLnBrk="0" hangingPunct="1">
              <a:spcBef>
                <a:spcPct val="20000"/>
              </a:spcBef>
              <a:buSzPct val="80000"/>
              <a:buFontTx/>
              <a:buBlip>
                <a:blip r:embed="rId6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62" indent="-334101" algn="l" defTabSz="1069122" rtl="0" eaLnBrk="1" latinLnBrk="0" hangingPunct="1">
              <a:spcBef>
                <a:spcPct val="20000"/>
              </a:spcBef>
              <a:buSzPct val="60000"/>
              <a:buFontTx/>
              <a:buBlip>
                <a:blip r:embed="rId7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6402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096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552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40084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646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20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76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700" b="1" dirty="0" smtClean="0">
                <a:solidFill>
                  <a:srgbClr val="002060"/>
                </a:solidFill>
              </a:rPr>
              <a:t>Информирование выпускников о возможности получения</a:t>
            </a:r>
            <a:r>
              <a:rPr lang="ru-RU" sz="1700" b="1" dirty="0">
                <a:solidFill>
                  <a:srgbClr val="002060"/>
                </a:solidFill>
              </a:rPr>
              <a:t> «Пакета выпускника» </a:t>
            </a:r>
            <a:r>
              <a:rPr lang="ru-RU" sz="1700" b="1" dirty="0" smtClean="0">
                <a:solidFill>
                  <a:srgbClr val="002060"/>
                </a:solidFill>
              </a:rPr>
              <a:t>и входящих в </a:t>
            </a:r>
            <a:r>
              <a:rPr lang="ru-RU" sz="1700" b="1" dirty="0">
                <a:solidFill>
                  <a:srgbClr val="002060"/>
                </a:solidFill>
              </a:rPr>
              <a:t>него предложений Банка и </a:t>
            </a:r>
            <a:r>
              <a:rPr lang="ru-RU" sz="1700" b="1" dirty="0" smtClean="0">
                <a:solidFill>
                  <a:srgbClr val="002060"/>
                </a:solidFill>
              </a:rPr>
              <a:t>партнёров:</a:t>
            </a:r>
          </a:p>
          <a:p>
            <a:pPr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выпускники Санкт-Петербурга, приглашенные на праздник «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Алые паруса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заранее получат буклет, включающий информацию 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банковской карте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«Алые паруса» и предложениях партнёров,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входящих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 «Пакет выпускника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Текст 1"/>
          <p:cNvSpPr txBox="1">
            <a:spLocks/>
          </p:cNvSpPr>
          <p:nvPr/>
        </p:nvSpPr>
        <p:spPr>
          <a:xfrm>
            <a:off x="550863" y="5364013"/>
            <a:ext cx="6739259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00921" indent="-400921" algn="l" defTabSz="1069122" rtl="0" eaLnBrk="1" latinLnBrk="0" hangingPunct="1">
              <a:spcBef>
                <a:spcPct val="20000"/>
              </a:spcBef>
              <a:buSzPct val="80000"/>
              <a:buFontTx/>
              <a:buBlip>
                <a:blip r:embed="rId6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62" indent="-334101" algn="l" defTabSz="1069122" rtl="0" eaLnBrk="1" latinLnBrk="0" hangingPunct="1">
              <a:spcBef>
                <a:spcPct val="20000"/>
              </a:spcBef>
              <a:buSzPct val="60000"/>
              <a:buFontTx/>
              <a:buBlip>
                <a:blip r:embed="rId7"/>
              </a:buBlip>
              <a:defRPr sz="18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36402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096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5523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40084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646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20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3767" indent="-267280" algn="l" defTabSz="106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700" b="1" dirty="0" smtClean="0">
                <a:solidFill>
                  <a:srgbClr val="002060"/>
                </a:solidFill>
              </a:rPr>
              <a:t>Изготовление «Пакета </a:t>
            </a:r>
            <a:r>
              <a:rPr lang="ru-RU" sz="1700" b="1" dirty="0">
                <a:solidFill>
                  <a:srgbClr val="002060"/>
                </a:solidFill>
              </a:rPr>
              <a:t>выпускника</a:t>
            </a:r>
            <a:r>
              <a:rPr lang="ru-RU" sz="1700" b="1" dirty="0" smtClean="0">
                <a:solidFill>
                  <a:srgbClr val="002060"/>
                </a:solidFill>
              </a:rPr>
              <a:t>»:</a:t>
            </a: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после получения персональных данных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выпускает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карты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«Алые паруса», при необходимости передаёт персональные данные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выпускников партнёрам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проекта, формирует «Пакеты выпускника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 (включая в состав предоставленные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предложения партнеров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 и информирует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выпускников о готовности «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Пакета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».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rgbClr val="EE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50862" y="246274"/>
            <a:ext cx="5136009" cy="317502"/>
          </a:xfrm>
        </p:spPr>
        <p:txBody>
          <a:bodyPr/>
          <a:lstStyle/>
          <a:p>
            <a:r>
              <a:rPr lang="ru-RU" dirty="0"/>
              <a:t>«Алые паруса» 2020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0862" y="563776"/>
            <a:ext cx="7963395" cy="476253"/>
          </a:xfrm>
        </p:spPr>
        <p:txBody>
          <a:bodyPr/>
          <a:lstStyle/>
          <a:p>
            <a:r>
              <a:rPr lang="ru-RU" dirty="0" smtClean="0"/>
              <a:t>Вручение </a:t>
            </a:r>
            <a:r>
              <a:rPr lang="ru-RU" dirty="0"/>
              <a:t>«Пакета выпускника»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6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02" y="2453734"/>
            <a:ext cx="5432574" cy="369223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50051" y="1491278"/>
            <a:ext cx="6869428" cy="40167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700" b="1" dirty="0" smtClean="0">
                <a:solidFill>
                  <a:srgbClr val="002060"/>
                </a:solidFill>
              </a:rPr>
              <a:t>Вручение </a:t>
            </a:r>
            <a:r>
              <a:rPr lang="ru-RU" sz="1700" b="1" dirty="0">
                <a:solidFill>
                  <a:srgbClr val="002060"/>
                </a:solidFill>
              </a:rPr>
              <a:t>«Пакета выпускника</a:t>
            </a:r>
            <a:r>
              <a:rPr lang="ru-RU" sz="1700" b="1" dirty="0" smtClean="0">
                <a:solidFill>
                  <a:srgbClr val="002060"/>
                </a:solidFill>
              </a:rPr>
              <a:t>»: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002060"/>
              </a:solidFill>
            </a:endParaRPr>
          </a:p>
          <a:p>
            <a:pPr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после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получения уведомления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 готовности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«Пакета выпускника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 выпускники смогут его получить: </a:t>
            </a:r>
          </a:p>
          <a:p>
            <a:pPr lvl="1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 офисе Банке (при регистрации через сайт Банка);</a:t>
            </a:r>
          </a:p>
          <a:p>
            <a:pPr lvl="1" algn="just"/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на территории школы (при передаче персональных данных посредством реестра).  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ри обращении выпускника в Банк/при выдаче карт представителем Банка на территории школы будет осуществляться идентификация выпускников 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уточнение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их персональных данных;</a:t>
            </a:r>
          </a:p>
          <a:p>
            <a:pPr algn="just"/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партнёры проекта, которым будут необходимы персональные данные выпускников, смогут получить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итоговую информацию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о выпускниках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прошедших идентификацию и получивших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«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Пакет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выпускника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».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endParaRPr lang="ru-RU" sz="17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7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42" y="5147989"/>
            <a:ext cx="1376981" cy="1224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2183" y="246274"/>
            <a:ext cx="5136009" cy="317502"/>
          </a:xfrm>
        </p:spPr>
        <p:txBody>
          <a:bodyPr/>
          <a:lstStyle/>
          <a:p>
            <a:r>
              <a:rPr lang="ru-RU" dirty="0"/>
              <a:t>«Алые паруса» 2020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42184" y="563776"/>
            <a:ext cx="6735748" cy="476253"/>
          </a:xfrm>
        </p:spPr>
        <p:txBody>
          <a:bodyPr/>
          <a:lstStyle/>
          <a:p>
            <a:r>
              <a:rPr lang="ru-RU" dirty="0"/>
              <a:t>Предложение Банка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41372" y="1119050"/>
            <a:ext cx="6460718" cy="626118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100" b="1" dirty="0">
                <a:solidFill>
                  <a:srgbClr val="002060"/>
                </a:solidFill>
              </a:rPr>
              <a:t>Банковская карта выпускника «Алые паруса»: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эмиссия банковской карты выпускника «Алые паруса»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платежной 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системы «Мир» со специальным дизайном и опциями:</a:t>
            </a:r>
          </a:p>
          <a:p>
            <a:pPr marL="623888" lvl="1" indent="-265113" algn="just"/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банковская карта «Алые паруса» будет предоставляться на условиях публичных тарифов (публичной оферты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);</a:t>
            </a:r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623888" lvl="1" indent="-265113" algn="just"/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срок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действия карты 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– 5 лет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(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комиссия за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выпуск и годовое обслуживание не 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взимается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)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;</a:t>
            </a:r>
          </a:p>
          <a:p>
            <a:pPr marL="623888" lvl="1" indent="-265113" algn="just"/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кэшбэк 5% – по операциям оплаты товаров и услуг по следующим категориям (МСС): колледжи, университеты, профессиональные училища, техникумы, специализированные курсы, профессиональные школы, бизнес-школы и иные учебные заведения (МСС 8220, МСС 8249, МСС 8244, МСС 8299), книги, книжные магазины, издательства и т. д. (МСС 5192, 5942, 2741, 5994), офисные товары и канцелярские принадлежности, услуги копировальных центров (МСС 5111, 5943, 7338), билеты в театры и кинотеатры (МСС 7922, 7832, 7833). Максимальная сумма кэшбэка 1000 руб. в месяц;  </a:t>
            </a:r>
          </a:p>
          <a:p>
            <a:pPr marL="623888" lvl="1" indent="-265113" algn="just"/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интернет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-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банк 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ABR-DIRECT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.</a:t>
            </a:r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установка 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ПИН-кода карты производится через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интерактивную систему контактного центра Банка, либо карта предоставляется с ПИН-конвертом, содержащим ПИН-код (для 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людей с ограниченными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возможностями);</a:t>
            </a:r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карта может быть использована для зачисления стипендий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ru-RU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и иных выплат, а также снятия наличных денежных средств в пределах установленных лимитов, без взимания комиссии.</a:t>
            </a:r>
          </a:p>
          <a:p>
            <a:pPr algn="just"/>
            <a:endParaRPr lang="ru-RU" sz="21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7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74" y="2051645"/>
            <a:ext cx="4778933" cy="4248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2979" y="264704"/>
            <a:ext cx="5136009" cy="317502"/>
          </a:xfrm>
        </p:spPr>
        <p:txBody>
          <a:bodyPr/>
          <a:lstStyle/>
          <a:p>
            <a:r>
              <a:rPr lang="ru-RU" dirty="0"/>
              <a:t>«Алые паруса» 2020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2980" y="582206"/>
            <a:ext cx="6735748" cy="476253"/>
          </a:xfrm>
        </p:spPr>
        <p:txBody>
          <a:bodyPr/>
          <a:lstStyle/>
          <a:p>
            <a:r>
              <a:rPr lang="ru-RU" dirty="0"/>
              <a:t>Предложение платежной системы «Мир»</a:t>
            </a:r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4"/>
          </p:nvPr>
        </p:nvSpPr>
        <p:spPr>
          <a:xfrm>
            <a:off x="532167" y="1451015"/>
            <a:ext cx="6736561" cy="39129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700" b="1" dirty="0">
                <a:solidFill>
                  <a:srgbClr val="002060"/>
                </a:solidFill>
              </a:rPr>
              <a:t>Специальные опции для карты выпускника «Алые паруса</a:t>
            </a:r>
            <a:r>
              <a:rPr lang="ru-RU" sz="1700" b="1" dirty="0" smtClean="0">
                <a:solidFill>
                  <a:srgbClr val="002060"/>
                </a:solidFill>
              </a:rPr>
              <a:t>»:</a:t>
            </a:r>
          </a:p>
          <a:p>
            <a:pPr marL="0" indent="0" algn="just">
              <a:buNone/>
            </a:pPr>
            <a:endParaRPr lang="ru-RU" sz="1700" b="1" dirty="0">
              <a:solidFill>
                <a:srgbClr val="002060"/>
              </a:solidFill>
            </a:endParaRPr>
          </a:p>
          <a:p>
            <a:pPr algn="just"/>
            <a:r>
              <a:rPr lang="ru-RU" sz="1700" dirty="0" smtClean="0">
                <a:latin typeface="Calibri Light" panose="020F0302020204030204" pitchFamily="34" charset="0"/>
              </a:rPr>
              <a:t>5</a:t>
            </a:r>
            <a:r>
              <a:rPr lang="ru-RU" sz="1700" dirty="0">
                <a:latin typeface="Calibri Light" panose="020F0302020204030204" pitchFamily="34" charset="0"/>
              </a:rPr>
              <a:t>% </a:t>
            </a:r>
            <a:r>
              <a:rPr lang="ru-RU" sz="1700" dirty="0" smtClean="0">
                <a:latin typeface="Calibri Light" panose="020F0302020204030204" pitchFamily="34" charset="0"/>
              </a:rPr>
              <a:t>кэшбэк </a:t>
            </a:r>
            <a:r>
              <a:rPr lang="ru-RU" sz="1700" dirty="0">
                <a:latin typeface="Calibri Light" panose="020F0302020204030204" pitchFamily="34" charset="0"/>
              </a:rPr>
              <a:t>(но не более 500 руб./мес.) на </a:t>
            </a:r>
            <a:r>
              <a:rPr lang="ru-RU" sz="1700" dirty="0" smtClean="0">
                <a:latin typeface="Calibri Light" panose="020F0302020204030204" pitchFamily="34" charset="0"/>
              </a:rPr>
              <a:t>фастфуд </a:t>
            </a:r>
            <a:r>
              <a:rPr lang="ru-RU" sz="1700" dirty="0">
                <a:latin typeface="Calibri Light" panose="020F0302020204030204" pitchFamily="34" charset="0"/>
              </a:rPr>
              <a:t>(MCC 5814</a:t>
            </a:r>
            <a:r>
              <a:rPr lang="ru-RU" sz="1700" dirty="0" smtClean="0">
                <a:latin typeface="Calibri Light" panose="020F0302020204030204" pitchFamily="34" charset="0"/>
              </a:rPr>
              <a:t>)</a:t>
            </a:r>
            <a:r>
              <a:rPr lang="ru-RU" sz="1700" dirty="0">
                <a:latin typeface="Calibri Light" panose="020F0302020204030204" pitchFamily="34" charset="0"/>
              </a:rPr>
              <a:t>,</a:t>
            </a:r>
            <a:r>
              <a:rPr lang="ru-RU" sz="1700" dirty="0" smtClean="0">
                <a:latin typeface="Calibri Light" panose="020F0302020204030204" pitchFamily="34" charset="0"/>
              </a:rPr>
              <a:t> </a:t>
            </a:r>
            <a:br>
              <a:rPr lang="ru-RU" sz="1700" dirty="0" smtClean="0">
                <a:latin typeface="Calibri Light" panose="020F0302020204030204" pitchFamily="34" charset="0"/>
              </a:rPr>
            </a:br>
            <a:r>
              <a:rPr lang="ru-RU" sz="1700" dirty="0" smtClean="0">
                <a:latin typeface="Calibri Light" panose="020F0302020204030204" pitchFamily="34" charset="0"/>
              </a:rPr>
              <a:t>в течение первого года действия карты </a:t>
            </a:r>
            <a:r>
              <a:rPr lang="ru-RU" sz="1700" dirty="0">
                <a:latin typeface="Calibri Light" panose="020F0302020204030204" pitchFamily="34" charset="0"/>
              </a:rPr>
              <a:t>через </a:t>
            </a:r>
            <a:r>
              <a:rPr lang="ru-RU" sz="1700" dirty="0" smtClean="0">
                <a:latin typeface="Calibri Light" panose="020F0302020204030204" pitchFamily="34" charset="0"/>
              </a:rPr>
              <a:t/>
            </a:r>
            <a:br>
              <a:rPr lang="ru-RU" sz="1700" dirty="0" smtClean="0">
                <a:latin typeface="Calibri Light" panose="020F0302020204030204" pitchFamily="34" charset="0"/>
              </a:rPr>
            </a:br>
            <a:r>
              <a:rPr lang="ru-RU" sz="1700" dirty="0" smtClean="0">
                <a:latin typeface="Calibri Light" panose="020F0302020204030204" pitchFamily="34" charset="0"/>
              </a:rPr>
              <a:t>программу </a:t>
            </a:r>
            <a:r>
              <a:rPr lang="ru-RU" sz="1700" dirty="0">
                <a:latin typeface="Calibri Light" panose="020F0302020204030204" pitchFamily="34" charset="0"/>
              </a:rPr>
              <a:t>лояльности </a:t>
            </a:r>
            <a:r>
              <a:rPr lang="ru-RU" sz="1700" dirty="0" smtClean="0">
                <a:latin typeface="Calibri Light" panose="020F0302020204030204" pitchFamily="34" charset="0"/>
              </a:rPr>
              <a:t>«Мир»;</a:t>
            </a:r>
            <a:endParaRPr lang="ru-RU" sz="1700" dirty="0">
              <a:latin typeface="Calibri Light" panose="020F0302020204030204" pitchFamily="34" charset="0"/>
            </a:endParaRPr>
          </a:p>
          <a:p>
            <a:pPr algn="just"/>
            <a:r>
              <a:rPr lang="ru-RU" sz="1700" dirty="0">
                <a:latin typeface="Calibri Light" panose="020F0302020204030204" pitchFamily="34" charset="0"/>
              </a:rPr>
              <a:t>подключение к акции по оплате проезда в общественном </a:t>
            </a:r>
            <a:r>
              <a:rPr lang="ru-RU" sz="1700" dirty="0" smtClean="0">
                <a:latin typeface="Calibri Light" panose="020F0302020204030204" pitchFamily="34" charset="0"/>
              </a:rPr>
              <a:t>транспорте в Санкт-Петербурге </a:t>
            </a:r>
            <a:r>
              <a:rPr lang="ru-RU" sz="1700" dirty="0">
                <a:latin typeface="Calibri Light" panose="020F0302020204030204" pitchFamily="34" charset="0"/>
              </a:rPr>
              <a:t>(скидка при </a:t>
            </a:r>
            <a:r>
              <a:rPr lang="ru-RU" sz="1700" dirty="0" smtClean="0">
                <a:latin typeface="Calibri Light" panose="020F0302020204030204" pitchFamily="34" charset="0"/>
              </a:rPr>
              <a:t>оплате картой</a:t>
            </a:r>
            <a:r>
              <a:rPr lang="ru-RU" sz="1700" dirty="0">
                <a:latin typeface="Calibri Light" panose="020F0302020204030204" pitchFamily="34" charset="0"/>
              </a:rPr>
              <a:t>);</a:t>
            </a:r>
          </a:p>
          <a:p>
            <a:pPr algn="just"/>
            <a:r>
              <a:rPr lang="ru-RU" sz="1700" dirty="0">
                <a:latin typeface="Calibri Light" panose="020F0302020204030204" pitchFamily="34" charset="0"/>
              </a:rPr>
              <a:t>подключение к программе лояльности </a:t>
            </a:r>
            <a:r>
              <a:rPr lang="ru-RU" sz="1700" dirty="0" smtClean="0">
                <a:latin typeface="Calibri Light" panose="020F0302020204030204" pitchFamily="34" charset="0"/>
              </a:rPr>
              <a:t>платежной системы </a:t>
            </a:r>
            <a:r>
              <a:rPr lang="ru-RU" sz="1700" dirty="0">
                <a:latin typeface="Calibri Light" panose="020F0302020204030204" pitchFamily="34" charset="0"/>
              </a:rPr>
              <a:t>«Мир»;</a:t>
            </a:r>
          </a:p>
          <a:p>
            <a:pPr algn="just"/>
            <a:r>
              <a:rPr lang="ru-RU" sz="1700" dirty="0">
                <a:latin typeface="Calibri Light" panose="020F0302020204030204" pitchFamily="34" charset="0"/>
              </a:rPr>
              <a:t>маркетинговые кампании и поддержка на ресурсах АО «НСПК» </a:t>
            </a:r>
            <a:r>
              <a:rPr lang="ru-RU" sz="1700" dirty="0" smtClean="0">
                <a:latin typeface="Calibri Light" panose="020F0302020204030204" pitchFamily="34" charset="0"/>
              </a:rPr>
              <a:t>                               в </a:t>
            </a:r>
            <a:r>
              <a:rPr lang="ru-RU" sz="1700" dirty="0">
                <a:latin typeface="Calibri Light" panose="020F0302020204030204" pitchFamily="34" charset="0"/>
              </a:rPr>
              <a:t>течение всего срока действия карты;</a:t>
            </a:r>
          </a:p>
          <a:p>
            <a:pPr algn="just"/>
            <a:r>
              <a:rPr lang="ru-RU" sz="1700" dirty="0">
                <a:latin typeface="Calibri Light" panose="020F0302020204030204" pitchFamily="34" charset="0"/>
              </a:rPr>
              <a:t>проведение обучающих мероприятий в Центре компетенций платежной системы «Мир».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8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3" y="5679728"/>
            <a:ext cx="3744417" cy="133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774" y="5652045"/>
            <a:ext cx="3217500" cy="517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75" y="2123653"/>
            <a:ext cx="3532163" cy="26308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54373" y="258080"/>
            <a:ext cx="5136009" cy="317502"/>
          </a:xfrm>
        </p:spPr>
        <p:txBody>
          <a:bodyPr/>
          <a:lstStyle/>
          <a:p>
            <a:r>
              <a:rPr lang="ru-RU" dirty="0" smtClean="0"/>
              <a:t>«Алые паруса» 2020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54373" y="575582"/>
            <a:ext cx="7363319" cy="476253"/>
          </a:xfrm>
        </p:spPr>
        <p:txBody>
          <a:bodyPr/>
          <a:lstStyle/>
          <a:p>
            <a:r>
              <a:rPr lang="ru-RU" dirty="0" smtClean="0"/>
              <a:t>Предложение </a:t>
            </a:r>
            <a:r>
              <a:rPr lang="ru-RU" dirty="0"/>
              <a:t>онлайн </a:t>
            </a:r>
            <a:r>
              <a:rPr lang="ru-RU" dirty="0" smtClean="0"/>
              <a:t>медиа-сервиса </a:t>
            </a:r>
            <a:r>
              <a:rPr lang="en-US" dirty="0" smtClean="0"/>
              <a:t>more.tv</a:t>
            </a:r>
            <a:endParaRPr lang="ru-RU" dirty="0"/>
          </a:p>
        </p:txBody>
      </p:sp>
      <p:sp>
        <p:nvSpPr>
          <p:cNvPr id="6" name="Текст 1"/>
          <p:cNvSpPr>
            <a:spLocks noGrp="1"/>
          </p:cNvSpPr>
          <p:nvPr>
            <p:ph type="body" sz="quarter" idx="14"/>
          </p:nvPr>
        </p:nvSpPr>
        <p:spPr>
          <a:xfrm>
            <a:off x="553561" y="1528088"/>
            <a:ext cx="6088489" cy="5636125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Бесплатная подписка на онлайн медиа-сервис </a:t>
            </a:r>
            <a:r>
              <a:rPr lang="en-US" b="1" dirty="0">
                <a:solidFill>
                  <a:srgbClr val="002060"/>
                </a:solidFill>
              </a:rPr>
              <a:t>more.tv</a:t>
            </a:r>
            <a:r>
              <a:rPr lang="ru-RU" b="1" dirty="0">
                <a:solidFill>
                  <a:srgbClr val="002060"/>
                </a:solidFill>
              </a:rPr>
              <a:t>:</a:t>
            </a: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lvl="1" algn="just"/>
            <a:r>
              <a:rPr lang="ru-RU" dirty="0">
                <a:latin typeface="Calibri Light" panose="020F0302020204030204" pitchFamily="34" charset="0"/>
              </a:rPr>
              <a:t>промо-коды на доступ ко всему контенту </a:t>
            </a:r>
            <a:r>
              <a:rPr lang="ru-RU" dirty="0" smtClean="0">
                <a:latin typeface="Calibri Light" panose="020F0302020204030204" pitchFamily="34" charset="0"/>
              </a:rPr>
              <a:t>                     онлайн-кинотеатра </a:t>
            </a:r>
            <a:r>
              <a:rPr lang="ru-RU" dirty="0">
                <a:latin typeface="Calibri Light" panose="020F0302020204030204" pitchFamily="34" charset="0"/>
              </a:rPr>
              <a:t>без дополнительных оплат;</a:t>
            </a:r>
            <a:endParaRPr lang="en-US" dirty="0">
              <a:latin typeface="Calibri Light" panose="020F0302020204030204" pitchFamily="34" charset="0"/>
            </a:endParaRPr>
          </a:p>
          <a:p>
            <a:pPr lvl="1" algn="just"/>
            <a:r>
              <a:rPr lang="ru-RU" dirty="0">
                <a:latin typeface="Calibri Light" panose="020F0302020204030204" pitchFamily="34" charset="0"/>
              </a:rPr>
              <a:t>срок – </a:t>
            </a:r>
            <a:r>
              <a:rPr lang="en-US" dirty="0">
                <a:latin typeface="Calibri Light" panose="020F0302020204030204" pitchFamily="34" charset="0"/>
              </a:rPr>
              <a:t>6</a:t>
            </a:r>
            <a:r>
              <a:rPr lang="ru-RU" dirty="0">
                <a:latin typeface="Calibri Light" panose="020F0302020204030204" pitchFamily="34" charset="0"/>
              </a:rPr>
              <a:t> месяцев</a:t>
            </a:r>
            <a:r>
              <a:rPr lang="en-US" dirty="0">
                <a:latin typeface="Calibri Light" panose="020F0302020204030204" pitchFamily="34" charset="0"/>
              </a:rPr>
              <a:t>.</a:t>
            </a:r>
            <a:endParaRPr lang="ru-RU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9808341" y="7164213"/>
            <a:ext cx="673575" cy="323107"/>
          </a:xfrm>
        </p:spPr>
        <p:txBody>
          <a:bodyPr/>
          <a:lstStyle/>
          <a:p>
            <a:fld id="{921F9BAA-8059-4F6B-9E74-797941C5E180}" type="slidenum">
              <a:rPr lang="ru-RU" smtClean="0">
                <a:solidFill>
                  <a:schemeClr val="tx2"/>
                </a:solidFill>
              </a:rPr>
              <a:pPr/>
              <a:t>9</a:t>
            </a:fld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r="27506"/>
          <a:stretch/>
        </p:blipFill>
        <p:spPr>
          <a:xfrm>
            <a:off x="7917693" y="4139877"/>
            <a:ext cx="2252749" cy="2446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6" y="3635821"/>
            <a:ext cx="5857875" cy="3752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242" y="179437"/>
            <a:ext cx="1935254" cy="7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_ppt_rozn">
  <a:themeElements>
    <a:clrScheme name="ABR">
      <a:dk1>
        <a:sysClr val="windowText" lastClr="000000"/>
      </a:dk1>
      <a:lt1>
        <a:sysClr val="window" lastClr="FFFFFF"/>
      </a:lt1>
      <a:dk2>
        <a:srgbClr val="003A5D"/>
      </a:dk2>
      <a:lt2>
        <a:srgbClr val="EEECE1"/>
      </a:lt2>
      <a:accent1>
        <a:srgbClr val="6D6E71"/>
      </a:accent1>
      <a:accent2>
        <a:srgbClr val="CA1F44"/>
      </a:accent2>
      <a:accent3>
        <a:srgbClr val="FBA919"/>
      </a:accent3>
      <a:accent4>
        <a:srgbClr val="14AE60"/>
      </a:accent4>
      <a:accent5>
        <a:srgbClr val="48A49F"/>
      </a:accent5>
      <a:accent6>
        <a:srgbClr val="DE427F"/>
      </a:accent6>
      <a:hlink>
        <a:srgbClr val="003A5D"/>
      </a:hlink>
      <a:folHlink>
        <a:srgbClr val="CA1F4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34154</TotalTime>
  <Words>1088</Words>
  <Application>Microsoft Office PowerPoint</Application>
  <PresentationFormat>Произвольный</PresentationFormat>
  <Paragraphs>141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PF Din Text Cond Pro</vt:lpstr>
      <vt:lpstr>PF Din Text Cond Pro Thin</vt:lpstr>
      <vt:lpstr>shablon_ppt_rozn</vt:lpstr>
      <vt:lpstr>Презентация PowerPoint</vt:lpstr>
      <vt:lpstr>Презентация PowerPoint</vt:lpstr>
      <vt:lpstr>«Алые паруса» 2020</vt:lpstr>
      <vt:lpstr>«Алые паруса» 2020</vt:lpstr>
      <vt:lpstr>«Алые паруса» 2020</vt:lpstr>
      <vt:lpstr>«Алые паруса» 2020</vt:lpstr>
      <vt:lpstr>«Алые паруса» 2020</vt:lpstr>
      <vt:lpstr>«Алые паруса» 2020</vt:lpstr>
      <vt:lpstr>«Алые паруса» 2020</vt:lpstr>
      <vt:lpstr>«Алые паруса» 2020</vt:lpstr>
      <vt:lpstr>Презентация PowerPoint</vt:lpstr>
    </vt:vector>
  </TitlesOfParts>
  <Company>ОАО "АБ "РОССИЯ"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Захарова  Евгения Александровна</dc:creator>
  <cp:lastModifiedBy>315</cp:lastModifiedBy>
  <cp:revision>1078</cp:revision>
  <cp:lastPrinted>2020-03-10T12:17:59Z</cp:lastPrinted>
  <dcterms:created xsi:type="dcterms:W3CDTF">2018-03-26T14:20:54Z</dcterms:created>
  <dcterms:modified xsi:type="dcterms:W3CDTF">2020-03-18T09:06:15Z</dcterms:modified>
</cp:coreProperties>
</file>